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2"/>
  </p:sldMasterIdLst>
  <p:notesMasterIdLst>
    <p:notesMasterId r:id="rId69"/>
  </p:notesMasterIdLst>
  <p:sldIdLst>
    <p:sldId id="299" r:id="rId3"/>
    <p:sldId id="374" r:id="rId4"/>
    <p:sldId id="407" r:id="rId5"/>
    <p:sldId id="421" r:id="rId6"/>
    <p:sldId id="544" r:id="rId7"/>
    <p:sldId id="543" r:id="rId8"/>
    <p:sldId id="408" r:id="rId9"/>
    <p:sldId id="447" r:id="rId10"/>
    <p:sldId id="545" r:id="rId11"/>
    <p:sldId id="502" r:id="rId12"/>
    <p:sldId id="546" r:id="rId13"/>
    <p:sldId id="499" r:id="rId14"/>
    <p:sldId id="513" r:id="rId15"/>
    <p:sldId id="531" r:id="rId16"/>
    <p:sldId id="514" r:id="rId17"/>
    <p:sldId id="515" r:id="rId18"/>
    <p:sldId id="539" r:id="rId19"/>
    <p:sldId id="540" r:id="rId20"/>
    <p:sldId id="479" r:id="rId21"/>
    <p:sldId id="487" r:id="rId22"/>
    <p:sldId id="488" r:id="rId23"/>
    <p:sldId id="489" r:id="rId24"/>
    <p:sldId id="490" r:id="rId25"/>
    <p:sldId id="492" r:id="rId26"/>
    <p:sldId id="530" r:id="rId27"/>
    <p:sldId id="478" r:id="rId28"/>
    <p:sldId id="509" r:id="rId29"/>
    <p:sldId id="458" r:id="rId30"/>
    <p:sldId id="436" r:id="rId31"/>
    <p:sldId id="527" r:id="rId32"/>
    <p:sldId id="520" r:id="rId33"/>
    <p:sldId id="437" r:id="rId34"/>
    <p:sldId id="504" r:id="rId35"/>
    <p:sldId id="465" r:id="rId36"/>
    <p:sldId id="537" r:id="rId37"/>
    <p:sldId id="466" r:id="rId38"/>
    <p:sldId id="521" r:id="rId39"/>
    <p:sldId id="518" r:id="rId40"/>
    <p:sldId id="522" r:id="rId41"/>
    <p:sldId id="524" r:id="rId42"/>
    <p:sldId id="525" r:id="rId43"/>
    <p:sldId id="541" r:id="rId44"/>
    <p:sldId id="538" r:id="rId45"/>
    <p:sldId id="444" r:id="rId46"/>
    <p:sldId id="534" r:id="rId47"/>
    <p:sldId id="445" r:id="rId48"/>
    <p:sldId id="455" r:id="rId49"/>
    <p:sldId id="494" r:id="rId50"/>
    <p:sldId id="496" r:id="rId51"/>
    <p:sldId id="519" r:id="rId52"/>
    <p:sldId id="542" r:id="rId53"/>
    <p:sldId id="467" r:id="rId54"/>
    <p:sldId id="468" r:id="rId55"/>
    <p:sldId id="493" r:id="rId56"/>
    <p:sldId id="409" r:id="rId57"/>
    <p:sldId id="410" r:id="rId58"/>
    <p:sldId id="411" r:id="rId59"/>
    <p:sldId id="412" r:id="rId60"/>
    <p:sldId id="413" r:id="rId61"/>
    <p:sldId id="403" r:id="rId62"/>
    <p:sldId id="414" r:id="rId63"/>
    <p:sldId id="418" r:id="rId64"/>
    <p:sldId id="419" r:id="rId65"/>
    <p:sldId id="420" r:id="rId66"/>
    <p:sldId id="503" r:id="rId67"/>
    <p:sldId id="325" r:id="rId68"/>
  </p:sldIdLst>
  <p:sldSz cx="9144000" cy="6858000" type="screen4x3"/>
  <p:notesSz cx="6858000" cy="9144000"/>
  <p:defaultTextStyle>
    <a:defPPr>
      <a:defRPr lang="da-DK"/>
    </a:defPPr>
    <a:lvl1pPr algn="l" defTabSz="457200" rtl="0" fontAlgn="base">
      <a:spcBef>
        <a:spcPct val="0"/>
      </a:spcBef>
      <a:spcAft>
        <a:spcPct val="0"/>
      </a:spcAft>
      <a:defRPr kern="1200">
        <a:solidFill>
          <a:schemeClr val="tx1"/>
        </a:solidFill>
        <a:latin typeface="Arial" charset="0"/>
        <a:ea typeface="ＭＳ Ｐゴシック" pitchFamily="34" charset="-128"/>
        <a:cs typeface="Arial" charset="0"/>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Arial" charset="0"/>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Arial" charset="0"/>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Arial" charset="0"/>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Arial" charset="0"/>
      </a:defRPr>
    </a:lvl5pPr>
    <a:lvl6pPr marL="2286000" algn="l" defTabSz="914400" rtl="0" eaLnBrk="1" latinLnBrk="0" hangingPunct="1">
      <a:defRPr kern="1200">
        <a:solidFill>
          <a:schemeClr val="tx1"/>
        </a:solidFill>
        <a:latin typeface="Arial" charset="0"/>
        <a:ea typeface="ＭＳ Ｐゴシック" pitchFamily="34" charset="-128"/>
        <a:cs typeface="Arial" charset="0"/>
      </a:defRPr>
    </a:lvl6pPr>
    <a:lvl7pPr marL="2743200" algn="l" defTabSz="914400" rtl="0" eaLnBrk="1" latinLnBrk="0" hangingPunct="1">
      <a:defRPr kern="1200">
        <a:solidFill>
          <a:schemeClr val="tx1"/>
        </a:solidFill>
        <a:latin typeface="Arial" charset="0"/>
        <a:ea typeface="ＭＳ Ｐゴシック" pitchFamily="34" charset="-128"/>
        <a:cs typeface="Arial" charset="0"/>
      </a:defRPr>
    </a:lvl7pPr>
    <a:lvl8pPr marL="3200400" algn="l" defTabSz="914400" rtl="0" eaLnBrk="1" latinLnBrk="0" hangingPunct="1">
      <a:defRPr kern="1200">
        <a:solidFill>
          <a:schemeClr val="tx1"/>
        </a:solidFill>
        <a:latin typeface="Arial" charset="0"/>
        <a:ea typeface="ＭＳ Ｐゴシック" pitchFamily="34" charset="-128"/>
        <a:cs typeface="Arial" charset="0"/>
      </a:defRPr>
    </a:lvl8pPr>
    <a:lvl9pPr marL="3657600" algn="l" defTabSz="914400" rtl="0" eaLnBrk="1" latinLnBrk="0" hangingPunct="1">
      <a:defRPr kern="1200">
        <a:solidFill>
          <a:schemeClr val="tx1"/>
        </a:solidFill>
        <a:latin typeface="Arial" charset="0"/>
        <a:ea typeface="ＭＳ Ｐゴシック" pitchFamily="34" charset="-128"/>
        <a:cs typeface="Arial" charset="0"/>
      </a:defRPr>
    </a:lvl9pPr>
  </p:defaultTextStyle>
  <p:extLst>
    <p:ext uri="{EFAFB233-063F-42B5-8137-9DF3F51BA10A}">
      <p15:sldGuideLst xmlns:p15="http://schemas.microsoft.com/office/powerpoint/2012/main">
        <p15:guide id="1" orient="horz" pos="4319">
          <p15:clr>
            <a:srgbClr val="A4A3A4"/>
          </p15:clr>
        </p15:guide>
        <p15:guide id="2" pos="554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C"/>
    <a:srgbClr val="8BD8FF"/>
    <a:srgbClr val="3FC1FF"/>
    <a:srgbClr val="E600E6"/>
    <a:srgbClr val="0000D2"/>
    <a:srgbClr val="000099"/>
    <a:srgbClr val="008AC8"/>
    <a:srgbClr val="00CC00"/>
    <a:srgbClr val="FF3300"/>
    <a:srgbClr val="006D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61" autoAdjust="0"/>
    <p:restoredTop sz="94394" autoAdjust="0"/>
  </p:normalViewPr>
  <p:slideViewPr>
    <p:cSldViewPr snapToGrid="0">
      <p:cViewPr varScale="1">
        <p:scale>
          <a:sx n="67" d="100"/>
          <a:sy n="67" d="100"/>
        </p:scale>
        <p:origin x="1204" y="56"/>
      </p:cViewPr>
      <p:guideLst>
        <p:guide orient="horz" pos="4319"/>
        <p:guide pos="554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cs typeface="+mn-cs"/>
              </a:defRPr>
            </a:lvl1pPr>
          </a:lstStyle>
          <a:p>
            <a:pPr>
              <a:defRPr/>
            </a:pPr>
            <a:fld id="{B1957981-25F9-48DD-8CEE-9247C68FB0DC}" type="datetimeFigureOut">
              <a:rPr lang="en-US"/>
              <a:pPr>
                <a:defRPr/>
              </a:pPr>
              <a:t>5/2/2022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cs typeface="+mn-cs"/>
              </a:defRPr>
            </a:lvl1pPr>
          </a:lstStyle>
          <a:p>
            <a:pPr>
              <a:defRPr/>
            </a:pPr>
            <a:fld id="{B82B9348-1D8B-4940-A3FA-2F0251CDDBB4}" type="slidenum">
              <a:rPr lang="en-US"/>
              <a:pPr>
                <a:defRPr/>
              </a:pPr>
              <a:t>‹#›</a:t>
            </a:fld>
            <a:endParaRPr lang="en-US" dirty="0"/>
          </a:p>
        </p:txBody>
      </p:sp>
    </p:spTree>
    <p:extLst>
      <p:ext uri="{BB962C8B-B14F-4D97-AF65-F5344CB8AC3E}">
        <p14:creationId xmlns:p14="http://schemas.microsoft.com/office/powerpoint/2010/main" val="9322017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1</a:t>
            </a:fld>
            <a:endParaRPr lang="en-US" dirty="0"/>
          </a:p>
        </p:txBody>
      </p:sp>
    </p:spTree>
    <p:extLst>
      <p:ext uri="{BB962C8B-B14F-4D97-AF65-F5344CB8AC3E}">
        <p14:creationId xmlns:p14="http://schemas.microsoft.com/office/powerpoint/2010/main" val="2499129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31</a:t>
            </a:fld>
            <a:endParaRPr lang="en-US" dirty="0"/>
          </a:p>
        </p:txBody>
      </p:sp>
    </p:spTree>
    <p:extLst>
      <p:ext uri="{BB962C8B-B14F-4D97-AF65-F5344CB8AC3E}">
        <p14:creationId xmlns:p14="http://schemas.microsoft.com/office/powerpoint/2010/main" val="69092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32</a:t>
            </a:fld>
            <a:endParaRPr lang="en-US" dirty="0"/>
          </a:p>
        </p:txBody>
      </p:sp>
    </p:spTree>
    <p:extLst>
      <p:ext uri="{BB962C8B-B14F-4D97-AF65-F5344CB8AC3E}">
        <p14:creationId xmlns:p14="http://schemas.microsoft.com/office/powerpoint/2010/main" val="143880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55</a:t>
            </a:fld>
            <a:endParaRPr lang="en-US" dirty="0"/>
          </a:p>
        </p:txBody>
      </p:sp>
    </p:spTree>
    <p:extLst>
      <p:ext uri="{BB962C8B-B14F-4D97-AF65-F5344CB8AC3E}">
        <p14:creationId xmlns:p14="http://schemas.microsoft.com/office/powerpoint/2010/main" val="879385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56</a:t>
            </a:fld>
            <a:endParaRPr lang="en-US" dirty="0"/>
          </a:p>
        </p:txBody>
      </p:sp>
    </p:spTree>
    <p:extLst>
      <p:ext uri="{BB962C8B-B14F-4D97-AF65-F5344CB8AC3E}">
        <p14:creationId xmlns:p14="http://schemas.microsoft.com/office/powerpoint/2010/main" val="2333610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57</a:t>
            </a:fld>
            <a:endParaRPr lang="en-US" dirty="0"/>
          </a:p>
        </p:txBody>
      </p:sp>
    </p:spTree>
    <p:extLst>
      <p:ext uri="{BB962C8B-B14F-4D97-AF65-F5344CB8AC3E}">
        <p14:creationId xmlns:p14="http://schemas.microsoft.com/office/powerpoint/2010/main" val="878681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58</a:t>
            </a:fld>
            <a:endParaRPr lang="en-US" dirty="0"/>
          </a:p>
        </p:txBody>
      </p:sp>
    </p:spTree>
    <p:extLst>
      <p:ext uri="{BB962C8B-B14F-4D97-AF65-F5344CB8AC3E}">
        <p14:creationId xmlns:p14="http://schemas.microsoft.com/office/powerpoint/2010/main" val="2569274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59</a:t>
            </a:fld>
            <a:endParaRPr lang="en-US" dirty="0"/>
          </a:p>
        </p:txBody>
      </p:sp>
    </p:spTree>
    <p:extLst>
      <p:ext uri="{BB962C8B-B14F-4D97-AF65-F5344CB8AC3E}">
        <p14:creationId xmlns:p14="http://schemas.microsoft.com/office/powerpoint/2010/main" val="3558181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60</a:t>
            </a:fld>
            <a:endParaRPr lang="en-US" dirty="0"/>
          </a:p>
        </p:txBody>
      </p:sp>
    </p:spTree>
    <p:extLst>
      <p:ext uri="{BB962C8B-B14F-4D97-AF65-F5344CB8AC3E}">
        <p14:creationId xmlns:p14="http://schemas.microsoft.com/office/powerpoint/2010/main" val="3775505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61</a:t>
            </a:fld>
            <a:endParaRPr lang="en-US" dirty="0"/>
          </a:p>
        </p:txBody>
      </p:sp>
    </p:spTree>
    <p:extLst>
      <p:ext uri="{BB962C8B-B14F-4D97-AF65-F5344CB8AC3E}">
        <p14:creationId xmlns:p14="http://schemas.microsoft.com/office/powerpoint/2010/main" val="3276589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62</a:t>
            </a:fld>
            <a:endParaRPr lang="en-US" dirty="0"/>
          </a:p>
        </p:txBody>
      </p:sp>
    </p:spTree>
    <p:extLst>
      <p:ext uri="{BB962C8B-B14F-4D97-AF65-F5344CB8AC3E}">
        <p14:creationId xmlns:p14="http://schemas.microsoft.com/office/powerpoint/2010/main" val="1818333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2</a:t>
            </a:fld>
            <a:endParaRPr lang="en-US" dirty="0"/>
          </a:p>
        </p:txBody>
      </p:sp>
    </p:spTree>
    <p:extLst>
      <p:ext uri="{BB962C8B-B14F-4D97-AF65-F5344CB8AC3E}">
        <p14:creationId xmlns:p14="http://schemas.microsoft.com/office/powerpoint/2010/main" val="4135046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63</a:t>
            </a:fld>
            <a:endParaRPr lang="en-US" dirty="0"/>
          </a:p>
        </p:txBody>
      </p:sp>
    </p:spTree>
    <p:extLst>
      <p:ext uri="{BB962C8B-B14F-4D97-AF65-F5344CB8AC3E}">
        <p14:creationId xmlns:p14="http://schemas.microsoft.com/office/powerpoint/2010/main" val="41060105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64</a:t>
            </a:fld>
            <a:endParaRPr lang="en-US" dirty="0"/>
          </a:p>
        </p:txBody>
      </p:sp>
    </p:spTree>
    <p:extLst>
      <p:ext uri="{BB962C8B-B14F-4D97-AF65-F5344CB8AC3E}">
        <p14:creationId xmlns:p14="http://schemas.microsoft.com/office/powerpoint/2010/main" val="3571699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66</a:t>
            </a:fld>
            <a:endParaRPr lang="en-US" dirty="0"/>
          </a:p>
        </p:txBody>
      </p:sp>
    </p:spTree>
    <p:extLst>
      <p:ext uri="{BB962C8B-B14F-4D97-AF65-F5344CB8AC3E}">
        <p14:creationId xmlns:p14="http://schemas.microsoft.com/office/powerpoint/2010/main" val="2345046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3</a:t>
            </a:fld>
            <a:endParaRPr lang="en-US" dirty="0"/>
          </a:p>
        </p:txBody>
      </p:sp>
    </p:spTree>
    <p:extLst>
      <p:ext uri="{BB962C8B-B14F-4D97-AF65-F5344CB8AC3E}">
        <p14:creationId xmlns:p14="http://schemas.microsoft.com/office/powerpoint/2010/main" val="3576657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Most of the built-in application programming interfaces (APIs) are part of either System.* or Microsoft.* namespaces. </a:t>
            </a:r>
          </a:p>
          <a:p>
            <a:endParaRPr lang="en-US" dirty="0"/>
          </a:p>
          <a:p>
            <a:r>
              <a:rPr lang="en-US" dirty="0"/>
              <a:t>These class libraries implement many common functions, such as file reading and writing, graphic rendering, database interaction, and XML document manipulation. </a:t>
            </a:r>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4</a:t>
            </a:fld>
            <a:endParaRPr lang="en-US" dirty="0"/>
          </a:p>
        </p:txBody>
      </p:sp>
    </p:spTree>
    <p:extLst>
      <p:ext uri="{BB962C8B-B14F-4D97-AF65-F5344CB8AC3E}">
        <p14:creationId xmlns:p14="http://schemas.microsoft.com/office/powerpoint/2010/main" val="162913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7</a:t>
            </a:fld>
            <a:endParaRPr lang="en-US" dirty="0"/>
          </a:p>
        </p:txBody>
      </p:sp>
    </p:spTree>
    <p:extLst>
      <p:ext uri="{BB962C8B-B14F-4D97-AF65-F5344CB8AC3E}">
        <p14:creationId xmlns:p14="http://schemas.microsoft.com/office/powerpoint/2010/main" val="262328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10</a:t>
            </a:fld>
            <a:endParaRPr lang="en-US" dirty="0"/>
          </a:p>
        </p:txBody>
      </p:sp>
    </p:spTree>
    <p:extLst>
      <p:ext uri="{BB962C8B-B14F-4D97-AF65-F5344CB8AC3E}">
        <p14:creationId xmlns:p14="http://schemas.microsoft.com/office/powerpoint/2010/main" val="2151027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11</a:t>
            </a:fld>
            <a:endParaRPr lang="en-US" dirty="0"/>
          </a:p>
        </p:txBody>
      </p:sp>
    </p:spTree>
    <p:extLst>
      <p:ext uri="{BB962C8B-B14F-4D97-AF65-F5344CB8AC3E}">
        <p14:creationId xmlns:p14="http://schemas.microsoft.com/office/powerpoint/2010/main" val="956716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370B05FC-D2E2-4414-BC58-5538916CFD1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3AAAC84F-5711-49B8-865D-5905EFCE1C3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b="1"/>
              <a:t>Compiling the source code to MSIL assemblies using the language compiler.</a:t>
            </a:r>
            <a:br>
              <a:rPr lang="en-US" altLang="en-US"/>
            </a:br>
            <a:br>
              <a:rPr lang="en-US" altLang="en-US"/>
            </a:br>
            <a:r>
              <a:rPr lang="en-US" altLang="en-US"/>
              <a:t>Compiling the source code using the language compiler generates the corresponding assembly containing the MSIL. The assembly can be either a .exe or a .dll depending on the entry point defined in the Application.</a:t>
            </a:r>
          </a:p>
          <a:p>
            <a:pPr eaLnBrk="1" hangingPunct="1">
              <a:spcBef>
                <a:spcPct val="0"/>
              </a:spcBef>
            </a:pPr>
            <a:endParaRPr lang="en-US" altLang="en-US"/>
          </a:p>
          <a:p>
            <a:pPr eaLnBrk="1" hangingPunct="1">
              <a:spcBef>
                <a:spcPct val="0"/>
              </a:spcBef>
            </a:pPr>
            <a:r>
              <a:rPr lang="en-US" altLang="en-US" b="1"/>
              <a:t>Executing the code by CLR</a:t>
            </a:r>
            <a:br>
              <a:rPr lang="en-US" altLang="en-US"/>
            </a:br>
            <a:br>
              <a:rPr lang="en-US" altLang="en-US"/>
            </a:br>
            <a:r>
              <a:rPr lang="en-US" altLang="en-US"/>
              <a:t>The operating system loader checks the COFF (The </a:t>
            </a:r>
            <a:r>
              <a:rPr lang="en-US" altLang="en-US" b="1"/>
              <a:t>Common Object File Format</a:t>
            </a:r>
            <a:r>
              <a:rPr lang="en-US" altLang="en-US"/>
              <a:t> (</a:t>
            </a:r>
            <a:r>
              <a:rPr lang="en-US" altLang="en-US" b="1"/>
              <a:t>COFF</a:t>
            </a:r>
            <a:r>
              <a:rPr lang="en-US" altLang="en-US"/>
              <a:t>) is a format for executable, object code, and shared library computer files) header for a managed module. When a bit in the COFF header is set on then that denotes a managed module. If the loader detects a managed module it loads mscoree.dll which denotes the runtime execution engine; mscoree.dll loads and executes the .Net assemblies.</a:t>
            </a:r>
          </a:p>
          <a:p>
            <a:pPr eaLnBrk="1" hangingPunct="1">
              <a:spcBef>
                <a:spcPct val="0"/>
              </a:spcBef>
            </a:pPr>
            <a:endParaRPr lang="en-US" altLang="en-US"/>
          </a:p>
        </p:txBody>
      </p:sp>
      <p:sp>
        <p:nvSpPr>
          <p:cNvPr id="17412" name="Slide Number Placeholder 3">
            <a:extLst>
              <a:ext uri="{FF2B5EF4-FFF2-40B4-BE49-F238E27FC236}">
                <a16:creationId xmlns:a16="http://schemas.microsoft.com/office/drawing/2014/main" id="{86B71483-6777-40C9-8F01-1D095523096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DC5A3C5-B204-44E0-B01E-DE168B2FC3B4}" type="slidenum">
              <a:rPr lang="en-US" altLang="en-US"/>
              <a:pPr/>
              <a:t>14</a:t>
            </a:fld>
            <a:endParaRPr lang="en-US" altLang="en-US"/>
          </a:p>
        </p:txBody>
      </p:sp>
    </p:spTree>
    <p:extLst>
      <p:ext uri="{BB962C8B-B14F-4D97-AF65-F5344CB8AC3E}">
        <p14:creationId xmlns:p14="http://schemas.microsoft.com/office/powerpoint/2010/main" val="3707593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formerly</a:t>
            </a:r>
            <a:r>
              <a:rPr lang="en-US" sz="1200" b="1" i="0" kern="1200" dirty="0" err="1">
                <a:solidFill>
                  <a:schemeClr val="tx1"/>
                </a:solidFill>
                <a:effectLst/>
                <a:latin typeface="+mn-lt"/>
                <a:ea typeface="+mn-ea"/>
                <a:cs typeface="+mn-cs"/>
              </a:rPr>
              <a:t>Windows</a:t>
            </a:r>
            <a:r>
              <a:rPr lang="en-US" sz="1200" b="0" i="0" kern="1200" dirty="0">
                <a:solidFill>
                  <a:schemeClr val="tx1"/>
                </a:solidFill>
                <a:effectLst/>
                <a:latin typeface="+mn-lt"/>
                <a:ea typeface="+mn-ea"/>
                <a:cs typeface="+mn-cs"/>
              </a:rPr>
              <a:t> Store </a:t>
            </a:r>
            <a:r>
              <a:rPr lang="en-US" sz="1200" b="1" i="0" kern="1200" dirty="0">
                <a:solidFill>
                  <a:schemeClr val="tx1"/>
                </a:solidFill>
                <a:effectLst/>
                <a:latin typeface="+mn-lt"/>
                <a:ea typeface="+mn-ea"/>
                <a:cs typeface="+mn-cs"/>
              </a:rPr>
              <a:t>apps</a:t>
            </a:r>
            <a:r>
              <a:rPr lang="en-US" sz="1200" b="0" i="0" kern="1200" dirty="0">
                <a:solidFill>
                  <a:schemeClr val="tx1"/>
                </a:solidFill>
                <a:effectLst/>
                <a:latin typeface="+mn-lt"/>
                <a:ea typeface="+mn-ea"/>
                <a:cs typeface="+mn-cs"/>
              </a:rPr>
              <a:t> and Metro-style </a:t>
            </a:r>
            <a:r>
              <a:rPr lang="en-US" sz="1200" b="1" i="0" kern="1200" dirty="0">
                <a:solidFill>
                  <a:schemeClr val="tx1"/>
                </a:solidFill>
                <a:effectLst/>
                <a:latin typeface="+mn-lt"/>
                <a:ea typeface="+mn-ea"/>
                <a:cs typeface="+mn-cs"/>
              </a:rPr>
              <a:t>apps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are</a:t>
            </a:r>
            <a:r>
              <a:rPr lang="en-US" sz="1200" b="1" i="0" kern="1200" dirty="0" err="1">
                <a:solidFill>
                  <a:schemeClr val="tx1"/>
                </a:solidFill>
                <a:effectLst/>
                <a:latin typeface="+mn-lt"/>
                <a:ea typeface="+mn-ea"/>
                <a:cs typeface="+mn-cs"/>
              </a:rPr>
              <a:t>applications</a:t>
            </a:r>
            <a:r>
              <a:rPr lang="en-US" sz="1200" b="0" i="0" kern="1200" dirty="0">
                <a:solidFill>
                  <a:schemeClr val="tx1"/>
                </a:solidFill>
                <a:effectLst/>
                <a:latin typeface="+mn-lt"/>
                <a:ea typeface="+mn-ea"/>
                <a:cs typeface="+mn-cs"/>
              </a:rPr>
              <a:t> that can be used across all compatible Microsoft </a:t>
            </a:r>
            <a:r>
              <a:rPr lang="en-US" sz="1200" b="1" i="0" kern="1200" dirty="0">
                <a:solidFill>
                  <a:schemeClr val="tx1"/>
                </a:solidFill>
                <a:effectLst/>
                <a:latin typeface="+mn-lt"/>
                <a:ea typeface="+mn-ea"/>
                <a:cs typeface="+mn-cs"/>
              </a:rPr>
              <a:t>Windows</a:t>
            </a:r>
            <a:r>
              <a:rPr lang="en-US" sz="1200" b="0" i="0" kern="1200" dirty="0">
                <a:solidFill>
                  <a:schemeClr val="tx1"/>
                </a:solidFill>
                <a:effectLst/>
                <a:latin typeface="+mn-lt"/>
                <a:ea typeface="+mn-ea"/>
                <a:cs typeface="+mn-cs"/>
              </a:rPr>
              <a:t> devices, including personal computers (PCs), tablets, smartphones, Xbox One, Microsoft HoloLens, and Internet of Things.</a:t>
            </a:r>
            <a:endParaRPr lang="en-US" dirty="0"/>
          </a:p>
        </p:txBody>
      </p:sp>
      <p:sp>
        <p:nvSpPr>
          <p:cNvPr id="4" name="Slide Number Placeholder 3"/>
          <p:cNvSpPr>
            <a:spLocks noGrp="1"/>
          </p:cNvSpPr>
          <p:nvPr>
            <p:ph type="sldNum" sz="quarter" idx="5"/>
          </p:nvPr>
        </p:nvSpPr>
        <p:spPr/>
        <p:txBody>
          <a:bodyPr/>
          <a:lstStyle/>
          <a:p>
            <a:pPr>
              <a:defRPr/>
            </a:pPr>
            <a:fld id="{B82B9348-1D8B-4940-A3FA-2F0251CDDBB4}" type="slidenum">
              <a:rPr lang="en-US" smtClean="0"/>
              <a:pPr>
                <a:defRPr/>
              </a:pPr>
              <a:t>27</a:t>
            </a:fld>
            <a:endParaRPr lang="en-US" dirty="0"/>
          </a:p>
        </p:txBody>
      </p:sp>
    </p:spTree>
    <p:extLst>
      <p:ext uri="{BB962C8B-B14F-4D97-AF65-F5344CB8AC3E}">
        <p14:creationId xmlns:p14="http://schemas.microsoft.com/office/powerpoint/2010/main" val="3394748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s">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fsnitsoverskrift">
    <p:spTree>
      <p:nvGrpSpPr>
        <p:cNvPr id="1" name=""/>
        <p:cNvGrpSpPr/>
        <p:nvPr/>
      </p:nvGrpSpPr>
      <p:grpSpPr>
        <a:xfrm>
          <a:off x="0" y="0"/>
          <a:ext cx="0" cy="0"/>
          <a:chOff x="0" y="0"/>
          <a:chExt cx="0" cy="0"/>
        </a:xfrm>
      </p:grpSpPr>
      <p:grpSp>
        <p:nvGrpSpPr>
          <p:cNvPr id="4" name="Gruppe 13"/>
          <p:cNvGrpSpPr/>
          <p:nvPr userDrawn="1"/>
        </p:nvGrpSpPr>
        <p:grpSpPr>
          <a:xfrm>
            <a:off x="0" y="1"/>
            <a:ext cx="9144000" cy="1095374"/>
            <a:chOff x="0" y="0"/>
            <a:chExt cx="9144000" cy="1968500"/>
          </a:xfrm>
          <a:effectLst>
            <a:outerShdw blurRad="50800" dist="38100" dir="2700000" algn="tl" rotWithShape="0">
              <a:prstClr val="black">
                <a:alpha val="40000"/>
              </a:prstClr>
            </a:outerShdw>
          </a:effectLst>
        </p:grpSpPr>
        <p:sp>
          <p:nvSpPr>
            <p:cNvPr id="5" name="Rektangel 2"/>
            <p:cNvSpPr>
              <a:spLocks noChangeArrowheads="1"/>
            </p:cNvSpPr>
            <p:nvPr/>
          </p:nvSpPr>
          <p:spPr bwMode="auto">
            <a:xfrm>
              <a:off x="0" y="0"/>
              <a:ext cx="9144000" cy="1968500"/>
            </a:xfrm>
            <a:prstGeom prst="rect">
              <a:avLst/>
            </a:prstGeom>
            <a:solidFill>
              <a:srgbClr val="3333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6" name="Rektangel 3"/>
            <p:cNvSpPr>
              <a:spLocks noChangeArrowheads="1"/>
            </p:cNvSpPr>
            <p:nvPr/>
          </p:nvSpPr>
          <p:spPr bwMode="auto">
            <a:xfrm>
              <a:off x="0" y="1661160"/>
              <a:ext cx="9144000" cy="304800"/>
            </a:xfrm>
            <a:prstGeom prst="rect">
              <a:avLst/>
            </a:prstGeom>
            <a:gradFill>
              <a:gsLst>
                <a:gs pos="0">
                  <a:schemeClr val="bg2">
                    <a:lumMod val="90000"/>
                  </a:schemeClr>
                </a:gs>
                <a:gs pos="100000">
                  <a:schemeClr val="accent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a typeface="ＭＳ Ｐゴシック" pitchFamily="-97" charset="-128"/>
              </a:endParaRPr>
            </a:p>
          </p:txBody>
        </p:sp>
      </p:grpSp>
      <p:sp>
        <p:nvSpPr>
          <p:cNvPr id="8" name="Pladsholder til indhold 2"/>
          <p:cNvSpPr>
            <a:spLocks noGrp="1"/>
          </p:cNvSpPr>
          <p:nvPr>
            <p:ph idx="1"/>
          </p:nvPr>
        </p:nvSpPr>
        <p:spPr>
          <a:xfrm>
            <a:off x="457200" y="1190626"/>
            <a:ext cx="8229600" cy="4935538"/>
          </a:xfrm>
          <a:prstGeom prst="rect">
            <a:avLst/>
          </a:prstGeom>
        </p:spPr>
        <p:txBody>
          <a:bodyPr/>
          <a:lstStyle>
            <a:lvl1pPr>
              <a:spcAft>
                <a:spcPts val="600"/>
              </a:spcAft>
              <a:defRPr sz="1800">
                <a:solidFill>
                  <a:srgbClr val="000000"/>
                </a:solidFill>
                <a:latin typeface="Arial" pitchFamily="34" charset="0"/>
              </a:defRPr>
            </a:lvl1pPr>
            <a:lvl2pPr>
              <a:spcAft>
                <a:spcPts val="600"/>
              </a:spcAft>
              <a:defRPr sz="1600">
                <a:solidFill>
                  <a:srgbClr val="000000"/>
                </a:solidFill>
                <a:latin typeface="Arial" pitchFamily="34" charset="0"/>
              </a:defRPr>
            </a:lvl2pPr>
            <a:lvl3pPr>
              <a:spcAft>
                <a:spcPts val="600"/>
              </a:spcAft>
              <a:defRPr sz="1400">
                <a:solidFill>
                  <a:srgbClr val="000000"/>
                </a:solidFill>
                <a:latin typeface="Arial" pitchFamily="34" charset="0"/>
              </a:defRPr>
            </a:lvl3pPr>
            <a:lvl4pPr>
              <a:spcAft>
                <a:spcPts val="600"/>
              </a:spcAft>
              <a:defRPr sz="1400">
                <a:solidFill>
                  <a:srgbClr val="000000"/>
                </a:solidFill>
                <a:latin typeface="Arial" pitchFamily="34" charset="0"/>
              </a:defRPr>
            </a:lvl4pPr>
            <a:lvl5pPr>
              <a:spcAft>
                <a:spcPts val="600"/>
              </a:spcAft>
              <a:defRPr sz="1400">
                <a:solidFill>
                  <a:srgbClr val="000000"/>
                </a:solidFill>
                <a:latin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a-DK" dirty="0"/>
          </a:p>
        </p:txBody>
      </p:sp>
      <p:sp>
        <p:nvSpPr>
          <p:cNvPr id="11" name="Titel 1"/>
          <p:cNvSpPr>
            <a:spLocks noGrp="1"/>
          </p:cNvSpPr>
          <p:nvPr>
            <p:ph type="title"/>
          </p:nvPr>
        </p:nvSpPr>
        <p:spPr>
          <a:xfrm>
            <a:off x="390524" y="249238"/>
            <a:ext cx="8353425" cy="563562"/>
          </a:xfrm>
          <a:prstGeom prst="rect">
            <a:avLst/>
          </a:prstGeom>
        </p:spPr>
        <p:txBody>
          <a:bodyPr/>
          <a:lstStyle>
            <a:lvl1pPr algn="l">
              <a:defRPr sz="3200">
                <a:latin typeface="Arial" pitchFamily="34" charset="0"/>
              </a:defRPr>
            </a:lvl1pPr>
          </a:lstStyle>
          <a:p>
            <a:r>
              <a:rPr lang="en-US" dirty="0"/>
              <a:t>Click to edit Master title style</a:t>
            </a:r>
            <a:endParaRPr lang="da-DK"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og indholdsobjekt">
    <p:bg>
      <p:bgPr>
        <a:solidFill>
          <a:schemeClr val="bg1"/>
        </a:solidFill>
        <a:effectLst/>
      </p:bgPr>
    </p:bg>
    <p:spTree>
      <p:nvGrpSpPr>
        <p:cNvPr id="1" name=""/>
        <p:cNvGrpSpPr/>
        <p:nvPr/>
      </p:nvGrpSpPr>
      <p:grpSpPr>
        <a:xfrm>
          <a:off x="0" y="0"/>
          <a:ext cx="0" cy="0"/>
          <a:chOff x="0" y="0"/>
          <a:chExt cx="0" cy="0"/>
        </a:xfrm>
      </p:grpSpPr>
      <p:sp>
        <p:nvSpPr>
          <p:cNvPr id="4" name="Rektangel 2"/>
          <p:cNvSpPr>
            <a:spLocks noChangeArrowheads="1"/>
          </p:cNvSpPr>
          <p:nvPr userDrawn="1"/>
        </p:nvSpPr>
        <p:spPr bwMode="auto">
          <a:xfrm>
            <a:off x="0" y="9525"/>
            <a:ext cx="9144000" cy="971550"/>
          </a:xfrm>
          <a:prstGeom prst="rect">
            <a:avLst/>
          </a:prstGeom>
          <a:solidFill>
            <a:srgbClr val="3333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3" name="Pladsholder til indhold 2"/>
          <p:cNvSpPr>
            <a:spLocks noGrp="1"/>
          </p:cNvSpPr>
          <p:nvPr>
            <p:ph idx="1"/>
          </p:nvPr>
        </p:nvSpPr>
        <p:spPr>
          <a:xfrm>
            <a:off x="245660" y="1057276"/>
            <a:ext cx="8679976" cy="5589184"/>
          </a:xfrm>
          <a:prstGeom prst="rect">
            <a:avLst/>
          </a:prstGeom>
        </p:spPr>
        <p:txBody>
          <a:bodyPr/>
          <a:lstStyle>
            <a:lvl1pPr>
              <a:spcAft>
                <a:spcPts val="800"/>
              </a:spcAft>
              <a:defRPr sz="1800">
                <a:solidFill>
                  <a:srgbClr val="000000"/>
                </a:solidFill>
                <a:latin typeface="Arial" pitchFamily="34" charset="0"/>
              </a:defRPr>
            </a:lvl1pPr>
            <a:lvl2pPr>
              <a:spcAft>
                <a:spcPts val="800"/>
              </a:spcAft>
              <a:defRPr sz="1600">
                <a:solidFill>
                  <a:srgbClr val="000000"/>
                </a:solidFill>
                <a:latin typeface="Arial" pitchFamily="34" charset="0"/>
              </a:defRPr>
            </a:lvl2pPr>
            <a:lvl3pPr>
              <a:spcAft>
                <a:spcPts val="800"/>
              </a:spcAft>
              <a:defRPr sz="1400">
                <a:solidFill>
                  <a:srgbClr val="000000"/>
                </a:solidFill>
                <a:latin typeface="Arial" pitchFamily="34" charset="0"/>
              </a:defRPr>
            </a:lvl3pPr>
            <a:lvl4pPr>
              <a:spcAft>
                <a:spcPts val="800"/>
              </a:spcAft>
              <a:defRPr sz="1400">
                <a:solidFill>
                  <a:srgbClr val="000000"/>
                </a:solidFill>
                <a:latin typeface="Arial" pitchFamily="34" charset="0"/>
              </a:defRPr>
            </a:lvl4pPr>
            <a:lvl5pPr>
              <a:spcAft>
                <a:spcPts val="800"/>
              </a:spcAft>
              <a:defRPr sz="1400">
                <a:solidFill>
                  <a:srgbClr val="000000"/>
                </a:solidFill>
                <a:latin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a-DK" dirty="0"/>
          </a:p>
        </p:txBody>
      </p:sp>
      <p:sp>
        <p:nvSpPr>
          <p:cNvPr id="10" name="Titel 1"/>
          <p:cNvSpPr>
            <a:spLocks noGrp="1"/>
          </p:cNvSpPr>
          <p:nvPr>
            <p:ph type="title"/>
          </p:nvPr>
        </p:nvSpPr>
        <p:spPr>
          <a:xfrm>
            <a:off x="245660" y="257175"/>
            <a:ext cx="8693624" cy="563562"/>
          </a:xfrm>
          <a:prstGeom prst="rect">
            <a:avLst/>
          </a:prstGeom>
        </p:spPr>
        <p:txBody>
          <a:bodyPr/>
          <a:lstStyle>
            <a:lvl1pPr algn="l">
              <a:defRPr sz="3200">
                <a:latin typeface="Arial" pitchFamily="34" charset="0"/>
              </a:defRPr>
            </a:lvl1pPr>
          </a:lstStyle>
          <a:p>
            <a:r>
              <a:rPr lang="en-US" dirty="0"/>
              <a:t>Click to edit Master title style</a:t>
            </a:r>
            <a:endParaRPr lang="da-DK"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4352" r:id="rId1"/>
    <p:sldLayoutId id="2147484353" r:id="rId2"/>
    <p:sldLayoutId id="2147484354" r:id="rId3"/>
  </p:sldLayoutIdLst>
  <p:txStyles>
    <p:titleStyle>
      <a:lvl1pPr algn="ctr" defTabSz="457200" rtl="0" eaLnBrk="0" fontAlgn="base" hangingPunct="0">
        <a:spcBef>
          <a:spcPct val="0"/>
        </a:spcBef>
        <a:spcAft>
          <a:spcPct val="0"/>
        </a:spcAft>
        <a:defRPr sz="4400" kern="1200">
          <a:solidFill>
            <a:schemeClr val="tx1"/>
          </a:solidFill>
          <a:latin typeface="Arial Narrow"/>
          <a:ea typeface="ＭＳ Ｐゴシック" pitchFamily="-97" charset="-128"/>
          <a:cs typeface="+mj-cs"/>
        </a:defRPr>
      </a:lvl1pPr>
      <a:lvl2pPr algn="ctr" defTabSz="457200" rtl="0" eaLnBrk="0" fontAlgn="base" hangingPunct="0">
        <a:spcBef>
          <a:spcPct val="0"/>
        </a:spcBef>
        <a:spcAft>
          <a:spcPct val="0"/>
        </a:spcAft>
        <a:defRPr sz="4400">
          <a:solidFill>
            <a:schemeClr val="tx1"/>
          </a:solidFill>
          <a:latin typeface="Arial Narrow" pitchFamily="-97" charset="0"/>
          <a:ea typeface="ＭＳ Ｐゴシック" pitchFamily="-97" charset="-128"/>
        </a:defRPr>
      </a:lvl2pPr>
      <a:lvl3pPr algn="ctr" defTabSz="457200" rtl="0" eaLnBrk="0" fontAlgn="base" hangingPunct="0">
        <a:spcBef>
          <a:spcPct val="0"/>
        </a:spcBef>
        <a:spcAft>
          <a:spcPct val="0"/>
        </a:spcAft>
        <a:defRPr sz="4400">
          <a:solidFill>
            <a:schemeClr val="tx1"/>
          </a:solidFill>
          <a:latin typeface="Arial Narrow" pitchFamily="-97" charset="0"/>
          <a:ea typeface="ＭＳ Ｐゴシック" pitchFamily="-97" charset="-128"/>
        </a:defRPr>
      </a:lvl3pPr>
      <a:lvl4pPr algn="ctr" defTabSz="457200" rtl="0" eaLnBrk="0" fontAlgn="base" hangingPunct="0">
        <a:spcBef>
          <a:spcPct val="0"/>
        </a:spcBef>
        <a:spcAft>
          <a:spcPct val="0"/>
        </a:spcAft>
        <a:defRPr sz="4400">
          <a:solidFill>
            <a:schemeClr val="tx1"/>
          </a:solidFill>
          <a:latin typeface="Arial Narrow" pitchFamily="-97" charset="0"/>
          <a:ea typeface="ＭＳ Ｐゴシック" pitchFamily="-97" charset="-128"/>
        </a:defRPr>
      </a:lvl4pPr>
      <a:lvl5pPr algn="ctr" defTabSz="457200" rtl="0" eaLnBrk="0" fontAlgn="base" hangingPunct="0">
        <a:spcBef>
          <a:spcPct val="0"/>
        </a:spcBef>
        <a:spcAft>
          <a:spcPct val="0"/>
        </a:spcAft>
        <a:defRPr sz="4400">
          <a:solidFill>
            <a:schemeClr val="tx1"/>
          </a:solidFill>
          <a:latin typeface="Arial Narrow" pitchFamily="-97" charset="0"/>
          <a:ea typeface="ＭＳ Ｐゴシック" pitchFamily="-97" charset="-128"/>
        </a:defRPr>
      </a:lvl5pPr>
      <a:lvl6pPr marL="457200" algn="ctr" defTabSz="457200" rtl="0" eaLnBrk="1" fontAlgn="base" hangingPunct="1">
        <a:spcBef>
          <a:spcPct val="0"/>
        </a:spcBef>
        <a:spcAft>
          <a:spcPct val="0"/>
        </a:spcAft>
        <a:defRPr sz="4400">
          <a:solidFill>
            <a:schemeClr val="tx1"/>
          </a:solidFill>
          <a:latin typeface="Arial Narrow" pitchFamily="-97" charset="0"/>
        </a:defRPr>
      </a:lvl6pPr>
      <a:lvl7pPr marL="914400" algn="ctr" defTabSz="457200" rtl="0" eaLnBrk="1" fontAlgn="base" hangingPunct="1">
        <a:spcBef>
          <a:spcPct val="0"/>
        </a:spcBef>
        <a:spcAft>
          <a:spcPct val="0"/>
        </a:spcAft>
        <a:defRPr sz="4400">
          <a:solidFill>
            <a:schemeClr val="tx1"/>
          </a:solidFill>
          <a:latin typeface="Arial Narrow" pitchFamily="-97" charset="0"/>
        </a:defRPr>
      </a:lvl7pPr>
      <a:lvl8pPr marL="1371600" algn="ctr" defTabSz="457200" rtl="0" eaLnBrk="1" fontAlgn="base" hangingPunct="1">
        <a:spcBef>
          <a:spcPct val="0"/>
        </a:spcBef>
        <a:spcAft>
          <a:spcPct val="0"/>
        </a:spcAft>
        <a:defRPr sz="4400">
          <a:solidFill>
            <a:schemeClr val="tx1"/>
          </a:solidFill>
          <a:latin typeface="Arial Narrow" pitchFamily="-97" charset="0"/>
        </a:defRPr>
      </a:lvl8pPr>
      <a:lvl9pPr marL="1828800" algn="ctr" defTabSz="457200" rtl="0" eaLnBrk="1" fontAlgn="base" hangingPunct="1">
        <a:spcBef>
          <a:spcPct val="0"/>
        </a:spcBef>
        <a:spcAft>
          <a:spcPct val="0"/>
        </a:spcAft>
        <a:defRPr sz="4400">
          <a:solidFill>
            <a:schemeClr val="tx1"/>
          </a:solidFill>
          <a:latin typeface="Arial Narrow" pitchFamily="-97"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Arial Narrow"/>
          <a:ea typeface="ＭＳ Ｐゴシック" pitchFamily="-97" charset="-128"/>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Arial Narrow"/>
          <a:ea typeface="ＭＳ Ｐゴシック" pitchFamily="-97"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Arial Narrow"/>
          <a:ea typeface="ＭＳ Ｐゴシック" pitchFamily="-97"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a-DK"/>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hyperlink" Target="https://docs.microsoft.com/en-us/dotnet/standard/glossary"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sv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sv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hyperlink" Target="https://docs.microsoft.com/en-us/dotnet/standard/choosing-core-framework-server"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9.e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package" Target="../embeddings/Microsoft_Word_Document.docx"/><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svg"/><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spnet/core/host-and-deploy/iis/out-of-process-hosting?view=aspnetcore-6.0" TargetMode="External"/><Relationship Id="rId2" Type="http://schemas.openxmlformats.org/officeDocument/2006/relationships/hyperlink" Target="https://docs.microsoft.com/en-us/aspnet/core/host-and-deploy/iis/in-process-hosting?view=aspnetcore-6.0"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38.emf"/></Relationships>
</file>

<file path=ppt/slides/_rels/slide5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svg"/><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42.emf"/><Relationship Id="rId4" Type="http://schemas.openxmlformats.org/officeDocument/2006/relationships/package" Target="../embeddings/Microsoft_Word_Document2.docx"/></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Billede 8" descr="dreamstime_Handshake.jpg"/>
          <p:cNvPicPr>
            <a:picLocks noChangeAspect="1"/>
          </p:cNvPicPr>
          <p:nvPr/>
        </p:nvPicPr>
        <p:blipFill>
          <a:blip r:embed="rId3"/>
          <a:srcRect/>
          <a:stretch>
            <a:fillRect/>
          </a:stretch>
        </p:blipFill>
        <p:spPr bwMode="auto">
          <a:xfrm>
            <a:off x="-14288" y="-1"/>
            <a:ext cx="9151938" cy="6139543"/>
          </a:xfrm>
          <a:prstGeom prst="rect">
            <a:avLst/>
          </a:prstGeom>
          <a:noFill/>
          <a:ln w="9525">
            <a:noFill/>
            <a:miter lim="800000"/>
            <a:headEnd/>
            <a:tailEnd/>
          </a:ln>
        </p:spPr>
      </p:pic>
      <p:sp>
        <p:nvSpPr>
          <p:cNvPr id="12" name="Rektangel 11"/>
          <p:cNvSpPr/>
          <p:nvPr/>
        </p:nvSpPr>
        <p:spPr>
          <a:xfrm>
            <a:off x="-40414" y="6128113"/>
            <a:ext cx="9180513" cy="742950"/>
          </a:xfrm>
          <a:prstGeom prst="rect">
            <a:avLst/>
          </a:prstGeom>
          <a:solidFill>
            <a:srgbClr val="3333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4100" name="Rectangle 4"/>
          <p:cNvSpPr>
            <a:spLocks noChangeArrowheads="1"/>
          </p:cNvSpPr>
          <p:nvPr/>
        </p:nvSpPr>
        <p:spPr bwMode="gray">
          <a:xfrm>
            <a:off x="323850" y="4591050"/>
            <a:ext cx="3876675" cy="1390650"/>
          </a:xfrm>
          <a:prstGeom prst="rect">
            <a:avLst/>
          </a:prstGeom>
          <a:noFill/>
          <a:ln w="9525">
            <a:noFill/>
            <a:miter lim="800000"/>
            <a:headEnd/>
            <a:tailEnd/>
          </a:ln>
        </p:spPr>
        <p:txBody>
          <a:bodyPr lIns="0" tIns="0" rIns="0" bIns="0" anchor="ctr"/>
          <a:lstStyle/>
          <a:p>
            <a:pPr algn="r" defTabSz="801688"/>
            <a:r>
              <a:rPr lang="en-US">
                <a:solidFill>
                  <a:srgbClr val="000000"/>
                </a:solidFill>
              </a:rPr>
              <a:t>By: Munish Arora</a:t>
            </a:r>
          </a:p>
        </p:txBody>
      </p:sp>
      <p:sp>
        <p:nvSpPr>
          <p:cNvPr id="4101" name="Rectangle 5"/>
          <p:cNvSpPr txBox="1">
            <a:spLocks noChangeArrowheads="1"/>
          </p:cNvSpPr>
          <p:nvPr/>
        </p:nvSpPr>
        <p:spPr bwMode="gray">
          <a:xfrm>
            <a:off x="323850" y="4046538"/>
            <a:ext cx="8165242" cy="600075"/>
          </a:xfrm>
          <a:prstGeom prst="rect">
            <a:avLst/>
          </a:prstGeom>
          <a:noFill/>
          <a:ln w="9525">
            <a:noFill/>
            <a:miter lim="800000"/>
            <a:headEnd/>
            <a:tailEnd/>
          </a:ln>
        </p:spPr>
        <p:txBody>
          <a:bodyPr lIns="0" rIns="0" anchor="ctr"/>
          <a:lstStyle/>
          <a:p>
            <a:pPr defTabSz="914400" eaLnBrk="0" hangingPunct="0">
              <a:lnSpc>
                <a:spcPct val="95000"/>
              </a:lnSpc>
            </a:pPr>
            <a:r>
              <a:rPr lang="en-US" sz="4400" b="1" dirty="0">
                <a:solidFill>
                  <a:srgbClr val="000000"/>
                </a:solidFill>
              </a:rPr>
              <a:t>ASP.Net Core</a:t>
            </a:r>
          </a:p>
        </p:txBody>
      </p:sp>
      <p:sp>
        <p:nvSpPr>
          <p:cNvPr id="4102" name="Rectangle 4"/>
          <p:cNvSpPr>
            <a:spLocks noChangeArrowheads="1"/>
          </p:cNvSpPr>
          <p:nvPr/>
        </p:nvSpPr>
        <p:spPr bwMode="gray">
          <a:xfrm>
            <a:off x="6767513" y="6162675"/>
            <a:ext cx="1538287" cy="358775"/>
          </a:xfrm>
          <a:prstGeom prst="rect">
            <a:avLst/>
          </a:prstGeom>
          <a:noFill/>
          <a:ln w="9525">
            <a:noFill/>
            <a:miter lim="800000"/>
            <a:headEnd/>
            <a:tailEnd/>
          </a:ln>
        </p:spPr>
        <p:txBody>
          <a:bodyPr lIns="0" tIns="0" rIns="0" bIns="0" anchor="ctr"/>
          <a:lstStyle/>
          <a:p>
            <a:pPr algn="r" defTabSz="801688"/>
            <a:endParaRPr lang="en-US" sz="1200"/>
          </a:p>
        </p:txBody>
      </p:sp>
      <p:sp>
        <p:nvSpPr>
          <p:cNvPr id="4103" name="Rectangle 4"/>
          <p:cNvSpPr>
            <a:spLocks noChangeArrowheads="1"/>
          </p:cNvSpPr>
          <p:nvPr/>
        </p:nvSpPr>
        <p:spPr bwMode="gray">
          <a:xfrm>
            <a:off x="874713" y="6162675"/>
            <a:ext cx="1538287" cy="358775"/>
          </a:xfrm>
          <a:prstGeom prst="rect">
            <a:avLst/>
          </a:prstGeom>
          <a:noFill/>
          <a:ln w="9525">
            <a:noFill/>
            <a:miter lim="800000"/>
            <a:headEnd/>
            <a:tailEnd/>
          </a:ln>
        </p:spPr>
        <p:txBody>
          <a:bodyPr lIns="0" tIns="0" rIns="0" bIns="0" anchor="ctr"/>
          <a:lstStyle/>
          <a:p>
            <a:pPr defTabSz="801688"/>
            <a:endParaRPr lang="en-US" sz="1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ASP.Net 5.0</a:t>
            </a:r>
          </a:p>
        </p:txBody>
      </p:sp>
      <p:graphicFrame>
        <p:nvGraphicFramePr>
          <p:cNvPr id="4" name="Table 3"/>
          <p:cNvGraphicFramePr>
            <a:graphicFrameLocks noGrp="1"/>
          </p:cNvGraphicFramePr>
          <p:nvPr/>
        </p:nvGraphicFramePr>
        <p:xfrm>
          <a:off x="391885" y="1133505"/>
          <a:ext cx="8369978" cy="3674715"/>
        </p:xfrm>
        <a:graphic>
          <a:graphicData uri="http://schemas.openxmlformats.org/drawingml/2006/table">
            <a:tbl>
              <a:tblPr/>
              <a:tblGrid>
                <a:gridCol w="1232518">
                  <a:extLst>
                    <a:ext uri="{9D8B030D-6E8A-4147-A177-3AD203B41FA5}">
                      <a16:colId xmlns:a16="http://schemas.microsoft.com/office/drawing/2014/main" val="20000"/>
                    </a:ext>
                  </a:extLst>
                </a:gridCol>
                <a:gridCol w="2019549">
                  <a:extLst>
                    <a:ext uri="{9D8B030D-6E8A-4147-A177-3AD203B41FA5}">
                      <a16:colId xmlns:a16="http://schemas.microsoft.com/office/drawing/2014/main" val="20001"/>
                    </a:ext>
                  </a:extLst>
                </a:gridCol>
                <a:gridCol w="5117911">
                  <a:extLst>
                    <a:ext uri="{9D8B030D-6E8A-4147-A177-3AD203B41FA5}">
                      <a16:colId xmlns:a16="http://schemas.microsoft.com/office/drawing/2014/main" val="20002"/>
                    </a:ext>
                  </a:extLst>
                </a:gridCol>
              </a:tblGrid>
              <a:tr h="647670">
                <a:tc>
                  <a:txBody>
                    <a:bodyPr/>
                    <a:lstStyle/>
                    <a:p>
                      <a:pPr algn="ctr" fontAlgn="t"/>
                      <a:r>
                        <a:rPr lang="en-US" sz="1800" b="0" i="0" u="none" strike="noStrike" dirty="0">
                          <a:solidFill>
                            <a:schemeClr val="bg2">
                              <a:lumMod val="10000"/>
                            </a:schemeClr>
                          </a:solidFill>
                          <a:latin typeface="Arial" panose="020B0604020202020204" pitchFamily="34" charset="0"/>
                          <a:cs typeface="Arial" panose="020B0604020202020204" pitchFamily="34" charset="0"/>
                        </a:rPr>
                        <a:t>Date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DBC"/>
                    </a:solidFill>
                  </a:tcPr>
                </a:tc>
                <a:tc>
                  <a:txBody>
                    <a:bodyPr/>
                    <a:lstStyle/>
                    <a:p>
                      <a:pPr lvl="0" algn="ctr" fontAlgn="t"/>
                      <a:r>
                        <a:rPr lang="en-US" sz="1800" b="0" i="0" u="none" strike="noStrike" dirty="0">
                          <a:solidFill>
                            <a:schemeClr val="bg2">
                              <a:lumMod val="10000"/>
                            </a:schemeClr>
                          </a:solidFill>
                          <a:latin typeface="Arial" panose="020B0604020202020204" pitchFamily="34" charset="0"/>
                          <a:cs typeface="Arial" panose="020B0604020202020204" pitchFamily="34" charset="0"/>
                        </a:rPr>
                        <a:t>Technology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DBC"/>
                    </a:solidFill>
                  </a:tcPr>
                </a:tc>
                <a:tc>
                  <a:txBody>
                    <a:bodyPr/>
                    <a:lstStyle/>
                    <a:p>
                      <a:pPr lvl="0" algn="ctr" fontAlgn="t"/>
                      <a:r>
                        <a:rPr lang="en-US" sz="1800" b="0" i="0" u="none" strike="noStrike" dirty="0">
                          <a:solidFill>
                            <a:schemeClr val="bg2">
                              <a:lumMod val="10000"/>
                            </a:schemeClr>
                          </a:solidFill>
                          <a:latin typeface="Arial" panose="020B0604020202020204" pitchFamily="34" charset="0"/>
                          <a:cs typeface="Arial" panose="020B0604020202020204" pitchFamily="34" charset="0"/>
                        </a:rPr>
                        <a:t>Features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DBC"/>
                    </a:solidFill>
                  </a:tcPr>
                </a:tc>
                <a:extLst>
                  <a:ext uri="{0D108BD9-81ED-4DB2-BD59-A6C34878D82A}">
                    <a16:rowId xmlns:a16="http://schemas.microsoft.com/office/drawing/2014/main" val="10000"/>
                  </a:ext>
                </a:extLst>
              </a:tr>
              <a:tr h="381000">
                <a:tc>
                  <a:txBody>
                    <a:bodyPr/>
                    <a:lstStyle/>
                    <a:p>
                      <a:pPr algn="ctr" fontAlgn="t"/>
                      <a:r>
                        <a:rPr lang="en-US" sz="1800" b="0" i="0" u="none" strike="noStrike" dirty="0">
                          <a:solidFill>
                            <a:schemeClr val="bg2">
                              <a:lumMod val="10000"/>
                            </a:schemeClr>
                          </a:solidFill>
                          <a:latin typeface="Arial" panose="020B0604020202020204" pitchFamily="34" charset="0"/>
                          <a:cs typeface="Arial" panose="020B0604020202020204" pitchFamily="34" charset="0"/>
                        </a:rPr>
                        <a:t>Nov ’20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BD8FF"/>
                    </a:solidFill>
                  </a:tcPr>
                </a:tc>
                <a:tc>
                  <a:txBody>
                    <a:bodyPr/>
                    <a:lstStyle/>
                    <a:p>
                      <a:pPr lvl="0" algn="ctr" fontAlgn="t"/>
                      <a:r>
                        <a:rPr lang="nl-NL" sz="1800" b="0" i="0" u="none" strike="noStrike" dirty="0">
                          <a:solidFill>
                            <a:schemeClr val="bg2">
                              <a:lumMod val="10000"/>
                            </a:schemeClr>
                          </a:solidFill>
                          <a:latin typeface="Arial" panose="020B0604020202020204" pitchFamily="34" charset="0"/>
                          <a:cs typeface="Arial" panose="020B0604020202020204" pitchFamily="34" charset="0"/>
                        </a:rPr>
                        <a:t>ASP.Net 5.0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BD8FF"/>
                    </a:solidFill>
                  </a:tcPr>
                </a:tc>
                <a:tc>
                  <a:txBody>
                    <a:bodyPr/>
                    <a:lstStyle/>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r>
                        <a:rPr lang="en-US" sz="1800" b="0" i="0" kern="1200" dirty="0">
                          <a:solidFill>
                            <a:schemeClr val="bg2">
                              <a:lumMod val="10000"/>
                            </a:schemeClr>
                          </a:solidFill>
                          <a:effectLst/>
                          <a:latin typeface="Arial" panose="020B0604020202020204" pitchFamily="34" charset="0"/>
                          <a:ea typeface="+mn-ea"/>
                          <a:cs typeface="Arial" panose="020B0604020202020204" pitchFamily="34" charset="0"/>
                        </a:rPr>
                        <a:t> The version 4 has been skipped because it would otherwise confuse users that are familiar with the .NET Framework, which has been using the 4.x series for a long time.</a:t>
                      </a: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endParaRPr lang="en-US" sz="1800" b="0" i="0" kern="1200" dirty="0">
                        <a:solidFill>
                          <a:schemeClr val="bg2">
                            <a:lumMod val="10000"/>
                          </a:schemeClr>
                        </a:solidFill>
                        <a:effectLst/>
                        <a:latin typeface="Arial" panose="020B0604020202020204" pitchFamily="34" charset="0"/>
                        <a:ea typeface="+mn-ea"/>
                        <a:cs typeface="Arial" panose="020B0604020202020204" pitchFamily="34" charset="0"/>
                      </a:endParaRP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endParaRPr lang="en-US" sz="1800" b="0" i="0" kern="1200" dirty="0">
                        <a:solidFill>
                          <a:schemeClr val="bg2">
                            <a:lumMod val="10000"/>
                          </a:schemeClr>
                        </a:solidFill>
                        <a:effectLst/>
                        <a:latin typeface="Arial" panose="020B0604020202020204" pitchFamily="34" charset="0"/>
                        <a:ea typeface="+mn-ea"/>
                        <a:cs typeface="Arial" panose="020B0604020202020204" pitchFamily="34" charset="0"/>
                      </a:endParaRP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r>
                        <a:rPr lang="en-US" sz="1800" b="0" i="0" kern="1200" dirty="0">
                          <a:solidFill>
                            <a:schemeClr val="bg2">
                              <a:lumMod val="10000"/>
                            </a:schemeClr>
                          </a:solidFill>
                          <a:effectLst/>
                          <a:latin typeface="Arial" panose="020B0604020202020204" pitchFamily="34" charset="0"/>
                          <a:ea typeface="+mn-ea"/>
                          <a:cs typeface="Arial" panose="020B0604020202020204" pitchFamily="34" charset="0"/>
                        </a:rPr>
                        <a:t>It unifies all .NET runtimes into a single .NET platform with unified base class libraries (BCL) for all application models: ASP.NET Core, Windows Forms, WPF, UWP, Xamarin, Blazor.</a:t>
                      </a: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endParaRPr lang="en-US" sz="1800" b="0" i="0" kern="1200" dirty="0">
                        <a:solidFill>
                          <a:schemeClr val="bg2">
                            <a:lumMod val="10000"/>
                          </a:schemeClr>
                        </a:solidFill>
                        <a:effectLst/>
                        <a:latin typeface="Arial" panose="020B0604020202020204" pitchFamily="34" charset="0"/>
                        <a:ea typeface="+mn-ea"/>
                        <a:cs typeface="Arial" panose="020B060402020202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BD8FF"/>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87579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ASP.Net 6.0</a:t>
            </a:r>
          </a:p>
        </p:txBody>
      </p:sp>
      <p:graphicFrame>
        <p:nvGraphicFramePr>
          <p:cNvPr id="4" name="Table 3"/>
          <p:cNvGraphicFramePr>
            <a:graphicFrameLocks noGrp="1"/>
          </p:cNvGraphicFramePr>
          <p:nvPr>
            <p:extLst>
              <p:ext uri="{D42A27DB-BD31-4B8C-83A1-F6EECF244321}">
                <p14:modId xmlns:p14="http://schemas.microsoft.com/office/powerpoint/2010/main" val="2948997203"/>
              </p:ext>
            </p:extLst>
          </p:nvPr>
        </p:nvGraphicFramePr>
        <p:xfrm>
          <a:off x="391885" y="1133505"/>
          <a:ext cx="8369978" cy="4082385"/>
        </p:xfrm>
        <a:graphic>
          <a:graphicData uri="http://schemas.openxmlformats.org/drawingml/2006/table">
            <a:tbl>
              <a:tblPr/>
              <a:tblGrid>
                <a:gridCol w="1232518">
                  <a:extLst>
                    <a:ext uri="{9D8B030D-6E8A-4147-A177-3AD203B41FA5}">
                      <a16:colId xmlns:a16="http://schemas.microsoft.com/office/drawing/2014/main" val="20000"/>
                    </a:ext>
                  </a:extLst>
                </a:gridCol>
                <a:gridCol w="2019549">
                  <a:extLst>
                    <a:ext uri="{9D8B030D-6E8A-4147-A177-3AD203B41FA5}">
                      <a16:colId xmlns:a16="http://schemas.microsoft.com/office/drawing/2014/main" val="20001"/>
                    </a:ext>
                  </a:extLst>
                </a:gridCol>
                <a:gridCol w="5117911">
                  <a:extLst>
                    <a:ext uri="{9D8B030D-6E8A-4147-A177-3AD203B41FA5}">
                      <a16:colId xmlns:a16="http://schemas.microsoft.com/office/drawing/2014/main" val="20002"/>
                    </a:ext>
                  </a:extLst>
                </a:gridCol>
              </a:tblGrid>
              <a:tr h="781020">
                <a:tc>
                  <a:txBody>
                    <a:bodyPr/>
                    <a:lstStyle/>
                    <a:p>
                      <a:pPr algn="ctr" fontAlgn="t"/>
                      <a:r>
                        <a:rPr lang="en-US" sz="1800" b="0" i="0" u="none" strike="noStrike" dirty="0">
                          <a:solidFill>
                            <a:schemeClr val="bg2">
                              <a:lumMod val="10000"/>
                            </a:schemeClr>
                          </a:solidFill>
                          <a:latin typeface="Arial" panose="020B0604020202020204" pitchFamily="34" charset="0"/>
                          <a:cs typeface="Arial" panose="020B0604020202020204" pitchFamily="34" charset="0"/>
                        </a:rPr>
                        <a:t>Date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DBC"/>
                    </a:solidFill>
                  </a:tcPr>
                </a:tc>
                <a:tc>
                  <a:txBody>
                    <a:bodyPr/>
                    <a:lstStyle/>
                    <a:p>
                      <a:pPr lvl="0" algn="ctr" fontAlgn="t"/>
                      <a:r>
                        <a:rPr lang="en-US" sz="1800" b="0" i="0" u="none" strike="noStrike" dirty="0">
                          <a:solidFill>
                            <a:schemeClr val="bg2">
                              <a:lumMod val="10000"/>
                            </a:schemeClr>
                          </a:solidFill>
                          <a:latin typeface="Arial" panose="020B0604020202020204" pitchFamily="34" charset="0"/>
                          <a:cs typeface="Arial" panose="020B0604020202020204" pitchFamily="34" charset="0"/>
                        </a:rPr>
                        <a:t>Technology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DBC"/>
                    </a:solidFill>
                  </a:tcPr>
                </a:tc>
                <a:tc>
                  <a:txBody>
                    <a:bodyPr/>
                    <a:lstStyle/>
                    <a:p>
                      <a:pPr lvl="0" algn="ctr" fontAlgn="t"/>
                      <a:r>
                        <a:rPr lang="en-US" sz="1800" b="0" i="0" u="none" strike="noStrike" dirty="0">
                          <a:solidFill>
                            <a:schemeClr val="bg2">
                              <a:lumMod val="10000"/>
                            </a:schemeClr>
                          </a:solidFill>
                          <a:latin typeface="Arial" panose="020B0604020202020204" pitchFamily="34" charset="0"/>
                          <a:cs typeface="Arial" panose="020B0604020202020204" pitchFamily="34" charset="0"/>
                        </a:rPr>
                        <a:t>Features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DBC"/>
                    </a:solidFill>
                  </a:tcPr>
                </a:tc>
                <a:extLst>
                  <a:ext uri="{0D108BD9-81ED-4DB2-BD59-A6C34878D82A}">
                    <a16:rowId xmlns:a16="http://schemas.microsoft.com/office/drawing/2014/main" val="10000"/>
                  </a:ext>
                </a:extLst>
              </a:tr>
              <a:tr h="381000">
                <a:tc>
                  <a:txBody>
                    <a:bodyPr/>
                    <a:lstStyle/>
                    <a:p>
                      <a:pPr algn="ctr" fontAlgn="t"/>
                      <a:r>
                        <a:rPr lang="en-US" sz="1800" b="0" i="0" u="none" strike="noStrike" dirty="0">
                          <a:solidFill>
                            <a:schemeClr val="bg2">
                              <a:lumMod val="10000"/>
                            </a:schemeClr>
                          </a:solidFill>
                          <a:latin typeface="Arial" panose="020B0604020202020204" pitchFamily="34" charset="0"/>
                          <a:cs typeface="Arial" panose="020B0604020202020204" pitchFamily="34" charset="0"/>
                        </a:rPr>
                        <a:t>Nov ’21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BD8FF"/>
                    </a:solidFill>
                  </a:tcPr>
                </a:tc>
                <a:tc>
                  <a:txBody>
                    <a:bodyPr/>
                    <a:lstStyle/>
                    <a:p>
                      <a:pPr lvl="0" algn="ctr" fontAlgn="t"/>
                      <a:r>
                        <a:rPr lang="nl-NL" sz="1800" b="0" i="0" u="none" strike="noStrike" dirty="0">
                          <a:solidFill>
                            <a:schemeClr val="bg2">
                              <a:lumMod val="10000"/>
                            </a:schemeClr>
                          </a:solidFill>
                          <a:latin typeface="Arial" panose="020B0604020202020204" pitchFamily="34" charset="0"/>
                          <a:cs typeface="Arial" panose="020B0604020202020204" pitchFamily="34" charset="0"/>
                        </a:rPr>
                        <a:t>ASP.Net 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BD8FF"/>
                    </a:solidFill>
                  </a:tcPr>
                </a:tc>
                <a:tc>
                  <a:txBody>
                    <a:bodyPr/>
                    <a:lstStyle/>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r>
                        <a:rPr lang="en-US" sz="1800" b="0" i="0" kern="1200" dirty="0">
                          <a:solidFill>
                            <a:schemeClr val="bg2">
                              <a:lumMod val="10000"/>
                            </a:schemeClr>
                          </a:solidFill>
                          <a:effectLst/>
                          <a:latin typeface="Arial" panose="020B0604020202020204" pitchFamily="34" charset="0"/>
                          <a:ea typeface="+mn-ea"/>
                          <a:cs typeface="Arial" panose="020B0604020202020204" pitchFamily="34" charset="0"/>
                        </a:rPr>
                        <a:t>It makes use of C# 10, which reduce the amount of code you need to write the code</a:t>
                      </a: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endParaRPr lang="en-US" sz="1800" b="0" i="0" kern="1200" dirty="0">
                        <a:solidFill>
                          <a:schemeClr val="bg2">
                            <a:lumMod val="10000"/>
                          </a:schemeClr>
                        </a:solidFill>
                        <a:effectLst/>
                        <a:latin typeface="Arial" panose="020B0604020202020204" pitchFamily="34" charset="0"/>
                        <a:ea typeface="+mn-ea"/>
                        <a:cs typeface="Arial" panose="020B0604020202020204" pitchFamily="34" charset="0"/>
                      </a:endParaRP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r>
                        <a:rPr lang="en-US" sz="1800" b="0" i="0" kern="1200" dirty="0">
                          <a:solidFill>
                            <a:schemeClr val="bg2">
                              <a:lumMod val="10000"/>
                            </a:schemeClr>
                          </a:solidFill>
                          <a:effectLst/>
                          <a:latin typeface="Arial" panose="020B0604020202020204" pitchFamily="34" charset="0"/>
                          <a:ea typeface="+mn-ea"/>
                          <a:cs typeface="Arial" panose="020B0604020202020204" pitchFamily="34" charset="0"/>
                        </a:rPr>
                        <a:t>Better performance: .NET 6 is the fastest full stack web framework(comprising both the front end and the back end), which lowers compute costs if you're running in the cloud.</a:t>
                      </a: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endParaRPr lang="en-US" sz="1800" b="0" i="0" kern="1200" dirty="0">
                        <a:solidFill>
                          <a:schemeClr val="bg2">
                            <a:lumMod val="10000"/>
                          </a:schemeClr>
                        </a:solidFill>
                        <a:effectLst/>
                        <a:latin typeface="Arial" panose="020B0604020202020204" pitchFamily="34" charset="0"/>
                        <a:ea typeface="+mn-ea"/>
                        <a:cs typeface="Arial" panose="020B0604020202020204" pitchFamily="34" charset="0"/>
                      </a:endParaRP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r>
                        <a:rPr lang="en-US" sz="1800" b="0" i="0" kern="1200" dirty="0">
                          <a:solidFill>
                            <a:schemeClr val="bg2">
                              <a:lumMod val="10000"/>
                            </a:schemeClr>
                          </a:solidFill>
                          <a:effectLst/>
                          <a:latin typeface="Arial" panose="020B0604020202020204" pitchFamily="34" charset="0"/>
                          <a:ea typeface="+mn-ea"/>
                          <a:cs typeface="Arial" panose="020B0604020202020204" pitchFamily="34" charset="0"/>
                        </a:rPr>
                        <a:t>Hot Reload: Make changes to (managed) code while your application is running and apply them without having to pause or stop the application.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BD8FF"/>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33443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C86D26-454A-470F-84AC-56DE4E0FBABF}"/>
              </a:ext>
            </a:extLst>
          </p:cNvPr>
          <p:cNvSpPr>
            <a:spLocks noGrp="1"/>
          </p:cNvSpPr>
          <p:nvPr>
            <p:ph type="title"/>
          </p:nvPr>
        </p:nvSpPr>
        <p:spPr/>
        <p:txBody>
          <a:bodyPr/>
          <a:lstStyle/>
          <a:p>
            <a:r>
              <a:rPr lang="en-US" dirty="0"/>
              <a:t>Architecture (</a:t>
            </a:r>
            <a:r>
              <a:rPr lang="en-US" dirty="0" err="1"/>
              <a:t>.Net</a:t>
            </a:r>
            <a:r>
              <a:rPr lang="en-US" dirty="0"/>
              <a:t> Framework vs </a:t>
            </a:r>
            <a:r>
              <a:rPr lang="en-US" dirty="0" err="1"/>
              <a:t>.Net</a:t>
            </a:r>
            <a:r>
              <a:rPr lang="en-US" dirty="0"/>
              <a:t> Core)</a:t>
            </a:r>
          </a:p>
        </p:txBody>
      </p:sp>
      <p:sp>
        <p:nvSpPr>
          <p:cNvPr id="4" name="Rectangle 3">
            <a:extLst>
              <a:ext uri="{FF2B5EF4-FFF2-40B4-BE49-F238E27FC236}">
                <a16:creationId xmlns:a16="http://schemas.microsoft.com/office/drawing/2014/main" id="{F6E5D1D3-A38F-4BAA-A9CA-3B40F781686C}"/>
              </a:ext>
            </a:extLst>
          </p:cNvPr>
          <p:cNvSpPr/>
          <p:nvPr/>
        </p:nvSpPr>
        <p:spPr>
          <a:xfrm>
            <a:off x="4720148" y="1030193"/>
            <a:ext cx="3901337" cy="759970"/>
          </a:xfrm>
          <a:prstGeom prst="rect">
            <a:avLst/>
          </a:prstGeom>
          <a:solidFill>
            <a:srgbClr val="B63A9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a:t>
            </a:r>
            <a:r>
              <a:rPr lang="en-US" sz="2400" dirty="0" err="1"/>
              <a:t>Net</a:t>
            </a:r>
            <a:r>
              <a:rPr lang="en-US" sz="2400" dirty="0"/>
              <a:t> Core</a:t>
            </a:r>
          </a:p>
        </p:txBody>
      </p:sp>
      <p:sp>
        <p:nvSpPr>
          <p:cNvPr id="5" name="Rectangle 4">
            <a:extLst>
              <a:ext uri="{FF2B5EF4-FFF2-40B4-BE49-F238E27FC236}">
                <a16:creationId xmlns:a16="http://schemas.microsoft.com/office/drawing/2014/main" id="{1C216F3B-6C0E-4303-B12B-8B43CA742D24}"/>
              </a:ext>
            </a:extLst>
          </p:cNvPr>
          <p:cNvSpPr/>
          <p:nvPr/>
        </p:nvSpPr>
        <p:spPr>
          <a:xfrm>
            <a:off x="245661" y="1030193"/>
            <a:ext cx="3901336" cy="759969"/>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a:t>
            </a:r>
            <a:r>
              <a:rPr lang="en-US" sz="2400" dirty="0" err="1"/>
              <a:t>Net</a:t>
            </a:r>
            <a:r>
              <a:rPr lang="en-US" sz="2400" dirty="0"/>
              <a:t> Framework</a:t>
            </a:r>
          </a:p>
        </p:txBody>
      </p:sp>
      <p:sp>
        <p:nvSpPr>
          <p:cNvPr id="6" name="Rectangle 5">
            <a:extLst>
              <a:ext uri="{FF2B5EF4-FFF2-40B4-BE49-F238E27FC236}">
                <a16:creationId xmlns:a16="http://schemas.microsoft.com/office/drawing/2014/main" id="{7244A4D9-A6A2-4F64-A1F7-EF097EBCE35D}"/>
              </a:ext>
            </a:extLst>
          </p:cNvPr>
          <p:cNvSpPr/>
          <p:nvPr/>
        </p:nvSpPr>
        <p:spPr>
          <a:xfrm>
            <a:off x="4720148" y="2007495"/>
            <a:ext cx="3901338" cy="962297"/>
          </a:xfrm>
          <a:prstGeom prst="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ASP.Net Core</a:t>
            </a:r>
          </a:p>
          <a:p>
            <a:pPr algn="ctr"/>
            <a:r>
              <a:rPr lang="en-US" sz="2400" dirty="0"/>
              <a:t>(e.g. MVC, EF Core etc)</a:t>
            </a:r>
          </a:p>
        </p:txBody>
      </p:sp>
      <p:sp>
        <p:nvSpPr>
          <p:cNvPr id="7" name="Rectangle 6">
            <a:extLst>
              <a:ext uri="{FF2B5EF4-FFF2-40B4-BE49-F238E27FC236}">
                <a16:creationId xmlns:a16="http://schemas.microsoft.com/office/drawing/2014/main" id="{252C9DB3-A880-4558-A63B-FE222BEE28B2}"/>
              </a:ext>
            </a:extLst>
          </p:cNvPr>
          <p:cNvSpPr/>
          <p:nvPr/>
        </p:nvSpPr>
        <p:spPr>
          <a:xfrm>
            <a:off x="245661" y="1992750"/>
            <a:ext cx="1995264" cy="962297"/>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t>ASP.Net</a:t>
            </a:r>
            <a:endParaRPr lang="en-US" sz="2400" dirty="0"/>
          </a:p>
        </p:txBody>
      </p:sp>
      <p:sp>
        <p:nvSpPr>
          <p:cNvPr id="8" name="Rectangle 7">
            <a:extLst>
              <a:ext uri="{FF2B5EF4-FFF2-40B4-BE49-F238E27FC236}">
                <a16:creationId xmlns:a16="http://schemas.microsoft.com/office/drawing/2014/main" id="{9C08B1BB-158F-454D-BD46-E731A0687A42}"/>
              </a:ext>
            </a:extLst>
          </p:cNvPr>
          <p:cNvSpPr/>
          <p:nvPr/>
        </p:nvSpPr>
        <p:spPr>
          <a:xfrm>
            <a:off x="2366317" y="1971282"/>
            <a:ext cx="1780679" cy="962297"/>
          </a:xfrm>
          <a:prstGeom prst="rect">
            <a:avLst/>
          </a:prstGeom>
          <a:solidFill>
            <a:srgbClr val="E40C3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Desktop Apps</a:t>
            </a:r>
          </a:p>
        </p:txBody>
      </p:sp>
      <p:sp>
        <p:nvSpPr>
          <p:cNvPr id="9" name="Rectangle 8">
            <a:extLst>
              <a:ext uri="{FF2B5EF4-FFF2-40B4-BE49-F238E27FC236}">
                <a16:creationId xmlns:a16="http://schemas.microsoft.com/office/drawing/2014/main" id="{891182CD-59CF-434D-9261-F7E538CF2E37}"/>
              </a:ext>
            </a:extLst>
          </p:cNvPr>
          <p:cNvSpPr/>
          <p:nvPr/>
        </p:nvSpPr>
        <p:spPr>
          <a:xfrm>
            <a:off x="236363" y="3130915"/>
            <a:ext cx="3910631" cy="1082109"/>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FCL /BCL</a:t>
            </a:r>
          </a:p>
        </p:txBody>
      </p:sp>
      <p:sp>
        <p:nvSpPr>
          <p:cNvPr id="10" name="Rectangle 9">
            <a:extLst>
              <a:ext uri="{FF2B5EF4-FFF2-40B4-BE49-F238E27FC236}">
                <a16:creationId xmlns:a16="http://schemas.microsoft.com/office/drawing/2014/main" id="{9CE636BA-2238-4B3C-8D40-2A9D881F3B4A}"/>
              </a:ext>
            </a:extLst>
          </p:cNvPr>
          <p:cNvSpPr/>
          <p:nvPr/>
        </p:nvSpPr>
        <p:spPr>
          <a:xfrm>
            <a:off x="4710855" y="3117303"/>
            <a:ext cx="3910631" cy="1095721"/>
          </a:xfrm>
          <a:prstGeom prst="rect">
            <a:avLst/>
          </a:prstGeom>
          <a:solidFill>
            <a:srgbClr val="00C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Core FX</a:t>
            </a:r>
            <a:br>
              <a:rPr lang="en-US" sz="2400" dirty="0"/>
            </a:br>
            <a:r>
              <a:rPr lang="en-US" sz="2400" dirty="0"/>
              <a:t>(.Net Core Class Libraries, </a:t>
            </a:r>
            <a:r>
              <a:rPr lang="en-US" sz="2400" dirty="0" err="1"/>
              <a:t>Nuget</a:t>
            </a:r>
            <a:r>
              <a:rPr lang="en-US" sz="2400" dirty="0"/>
              <a:t> Packages)</a:t>
            </a:r>
          </a:p>
        </p:txBody>
      </p:sp>
      <p:sp>
        <p:nvSpPr>
          <p:cNvPr id="11" name="Rectangle 10">
            <a:extLst>
              <a:ext uri="{FF2B5EF4-FFF2-40B4-BE49-F238E27FC236}">
                <a16:creationId xmlns:a16="http://schemas.microsoft.com/office/drawing/2014/main" id="{A7B76FEA-AF8B-4954-94C8-210D3B8453D2}"/>
              </a:ext>
            </a:extLst>
          </p:cNvPr>
          <p:cNvSpPr/>
          <p:nvPr/>
        </p:nvSpPr>
        <p:spPr>
          <a:xfrm>
            <a:off x="236364" y="4377578"/>
            <a:ext cx="3910631" cy="1242027"/>
          </a:xfrm>
          <a:prstGeom prst="rect">
            <a:avLst/>
          </a:prstGeom>
          <a:solidFill>
            <a:srgbClr val="FF66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CLR</a:t>
            </a:r>
            <a:br>
              <a:rPr lang="en-US" sz="2400" dirty="0"/>
            </a:br>
            <a:r>
              <a:rPr lang="en-US" sz="2400" dirty="0"/>
              <a:t>Common Language Runtime</a:t>
            </a:r>
            <a:br>
              <a:rPr lang="en-US" sz="2400" dirty="0"/>
            </a:br>
            <a:r>
              <a:rPr lang="en-US" sz="2400" dirty="0"/>
              <a:t>(JIT Compiler)</a:t>
            </a:r>
          </a:p>
        </p:txBody>
      </p:sp>
      <p:sp>
        <p:nvSpPr>
          <p:cNvPr id="12" name="Rectangle 11">
            <a:extLst>
              <a:ext uri="{FF2B5EF4-FFF2-40B4-BE49-F238E27FC236}">
                <a16:creationId xmlns:a16="http://schemas.microsoft.com/office/drawing/2014/main" id="{2B0C5EDF-2619-425B-9810-FFF0ECEE77A3}"/>
              </a:ext>
            </a:extLst>
          </p:cNvPr>
          <p:cNvSpPr/>
          <p:nvPr/>
        </p:nvSpPr>
        <p:spPr>
          <a:xfrm>
            <a:off x="4710854" y="4376814"/>
            <a:ext cx="3910631" cy="1252276"/>
          </a:xfrm>
          <a:prstGeom prst="rect">
            <a:avLst/>
          </a:prstGeom>
          <a:solidFill>
            <a:srgbClr val="E40C3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t>CoreCLR</a:t>
            </a:r>
            <a:br>
              <a:rPr lang="en-US" sz="2000" dirty="0"/>
            </a:br>
            <a:r>
              <a:rPr lang="en-US" sz="2000" dirty="0"/>
              <a:t>Originally, </a:t>
            </a:r>
            <a:r>
              <a:rPr lang="en-US" sz="2000" dirty="0" err="1"/>
              <a:t>CoreCLR</a:t>
            </a:r>
            <a:r>
              <a:rPr lang="en-US" sz="2000" dirty="0"/>
              <a:t> was the runtime of Silverlight and was designed to run on multiple platforms)</a:t>
            </a:r>
          </a:p>
        </p:txBody>
      </p:sp>
      <p:sp>
        <p:nvSpPr>
          <p:cNvPr id="13" name="Content Placeholder 1">
            <a:extLst>
              <a:ext uri="{FF2B5EF4-FFF2-40B4-BE49-F238E27FC236}">
                <a16:creationId xmlns:a16="http://schemas.microsoft.com/office/drawing/2014/main" id="{501CEE42-B0CD-495E-832D-30B4B9BAD4CB}"/>
              </a:ext>
            </a:extLst>
          </p:cNvPr>
          <p:cNvSpPr>
            <a:spLocks noGrp="1"/>
          </p:cNvSpPr>
          <p:nvPr>
            <p:ph idx="1"/>
          </p:nvPr>
        </p:nvSpPr>
        <p:spPr>
          <a:xfrm>
            <a:off x="194395" y="5721335"/>
            <a:ext cx="8679976" cy="1095721"/>
          </a:xfrm>
        </p:spPr>
        <p:txBody>
          <a:bodyPr/>
          <a:lstStyle/>
          <a:p>
            <a:r>
              <a:rPr lang="en-US" dirty="0"/>
              <a:t>Ref: </a:t>
            </a:r>
            <a:r>
              <a:rPr lang="en-US" dirty="0">
                <a:hlinkClick r:id="rId2"/>
              </a:rPr>
              <a:t>https://docs.microsoft.com/en-us/dotnet/standard/glossary</a:t>
            </a:r>
            <a:endParaRPr lang="en-US" dirty="0"/>
          </a:p>
        </p:txBody>
      </p:sp>
    </p:spTree>
    <p:extLst>
      <p:ext uri="{BB962C8B-B14F-4D97-AF65-F5344CB8AC3E}">
        <p14:creationId xmlns:p14="http://schemas.microsoft.com/office/powerpoint/2010/main" val="261053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1F4FFB-FC15-46E3-9095-08EAD5E047EE}"/>
              </a:ext>
            </a:extLst>
          </p:cNvPr>
          <p:cNvSpPr>
            <a:spLocks noGrp="1"/>
          </p:cNvSpPr>
          <p:nvPr>
            <p:ph type="title"/>
          </p:nvPr>
        </p:nvSpPr>
        <p:spPr/>
        <p:txBody>
          <a:bodyPr/>
          <a:lstStyle/>
          <a:p>
            <a:r>
              <a:rPr lang="en-US" dirty="0"/>
              <a:t>CORE Common Language Runtime</a:t>
            </a:r>
          </a:p>
        </p:txBody>
      </p:sp>
      <p:sp>
        <p:nvSpPr>
          <p:cNvPr id="4" name="Rectangle: Rounded Corners 3">
            <a:extLst>
              <a:ext uri="{FF2B5EF4-FFF2-40B4-BE49-F238E27FC236}">
                <a16:creationId xmlns:a16="http://schemas.microsoft.com/office/drawing/2014/main" id="{5FA4DB01-02F0-4554-8D42-EF1A65E29252}"/>
              </a:ext>
            </a:extLst>
          </p:cNvPr>
          <p:cNvSpPr/>
          <p:nvPr/>
        </p:nvSpPr>
        <p:spPr>
          <a:xfrm>
            <a:off x="245661" y="1249921"/>
            <a:ext cx="8693624" cy="1064654"/>
          </a:xfrm>
          <a:prstGeom prst="round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just"/>
            <a:r>
              <a:rPr lang="en-US" altLang="en-US" sz="2400" dirty="0">
                <a:ea typeface="ＭＳ Ｐゴシック" panose="020B0600070205080204" pitchFamily="34" charset="-128"/>
              </a:rPr>
              <a:t>The CORE Common Language Runtime (CLR) is the environment where all programs in Dot NET Core are run</a:t>
            </a:r>
            <a:endParaRPr lang="en-US" sz="2400" dirty="0"/>
          </a:p>
        </p:txBody>
      </p:sp>
      <p:sp>
        <p:nvSpPr>
          <p:cNvPr id="5" name="Rectangle: Rounded Corners 4">
            <a:extLst>
              <a:ext uri="{FF2B5EF4-FFF2-40B4-BE49-F238E27FC236}">
                <a16:creationId xmlns:a16="http://schemas.microsoft.com/office/drawing/2014/main" id="{2CEEA3DA-4E03-4381-95E3-7F4189E58C5A}"/>
              </a:ext>
            </a:extLst>
          </p:cNvPr>
          <p:cNvSpPr/>
          <p:nvPr/>
        </p:nvSpPr>
        <p:spPr>
          <a:xfrm>
            <a:off x="225188" y="2617770"/>
            <a:ext cx="8693624" cy="86838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just"/>
            <a:r>
              <a:rPr lang="en-US" altLang="en-US" sz="2400" dirty="0">
                <a:ea typeface="ＭＳ Ｐゴシック" panose="020B0600070205080204" pitchFamily="34" charset="-128"/>
              </a:rPr>
              <a:t>It has been designed </a:t>
            </a:r>
            <a:r>
              <a:rPr lang="en-US" sz="2400" dirty="0"/>
              <a:t>to run on multiple operating systems. </a:t>
            </a:r>
          </a:p>
        </p:txBody>
      </p:sp>
      <p:sp>
        <p:nvSpPr>
          <p:cNvPr id="6" name="Rectangle: Rounded Corners 5">
            <a:extLst>
              <a:ext uri="{FF2B5EF4-FFF2-40B4-BE49-F238E27FC236}">
                <a16:creationId xmlns:a16="http://schemas.microsoft.com/office/drawing/2014/main" id="{336E6009-F72E-4FCD-8EEB-095CB341C05F}"/>
              </a:ext>
            </a:extLst>
          </p:cNvPr>
          <p:cNvSpPr/>
          <p:nvPr/>
        </p:nvSpPr>
        <p:spPr>
          <a:xfrm>
            <a:off x="245660" y="3713165"/>
            <a:ext cx="8693624" cy="2411410"/>
          </a:xfrm>
          <a:prstGeom prst="roundRect">
            <a:avLst/>
          </a:prstGeom>
          <a:solidFill>
            <a:srgbClr val="00CC00"/>
          </a:solidFill>
        </p:spPr>
        <p:style>
          <a:lnRef idx="1">
            <a:schemeClr val="accent1"/>
          </a:lnRef>
          <a:fillRef idx="3">
            <a:schemeClr val="accent1"/>
          </a:fillRef>
          <a:effectRef idx="2">
            <a:schemeClr val="accent1"/>
          </a:effectRef>
          <a:fontRef idx="minor">
            <a:schemeClr val="lt1"/>
          </a:fontRef>
        </p:style>
        <p:txBody>
          <a:bodyPr rtlCol="0" anchor="ctr"/>
          <a:lstStyle/>
          <a:p>
            <a:pPr algn="just"/>
            <a:r>
              <a:rPr lang="en-US" altLang="en-US" sz="2400" dirty="0">
                <a:ea typeface="ＭＳ Ｐゴシック" panose="020B0600070205080204" pitchFamily="34" charset="-128"/>
              </a:rPr>
              <a:t>It provides various services, like memory management and thread management </a:t>
            </a:r>
          </a:p>
          <a:p>
            <a:pPr algn="just"/>
            <a:r>
              <a:rPr lang="en-US" altLang="en-US" sz="2400" dirty="0">
                <a:ea typeface="ＭＳ Ｐゴシック" panose="020B0600070205080204" pitchFamily="34" charset="-128"/>
              </a:rPr>
              <a:t>For example, when a program needs a block of memory, CLR provides the block and releases the block when program is done with the block.</a:t>
            </a:r>
            <a:endParaRPr lang="en-US" sz="2400" dirty="0"/>
          </a:p>
        </p:txBody>
      </p:sp>
    </p:spTree>
    <p:extLst>
      <p:ext uri="{BB962C8B-B14F-4D97-AF65-F5344CB8AC3E}">
        <p14:creationId xmlns:p14="http://schemas.microsoft.com/office/powerpoint/2010/main" val="3957757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1">
            <a:extLst>
              <a:ext uri="{FF2B5EF4-FFF2-40B4-BE49-F238E27FC236}">
                <a16:creationId xmlns:a16="http://schemas.microsoft.com/office/drawing/2014/main" id="{DEFA05D8-C644-4905-8ACD-2FB9D318F7CD}"/>
              </a:ext>
            </a:extLst>
          </p:cNvPr>
          <p:cNvSpPr>
            <a:spLocks noGrp="1"/>
          </p:cNvSpPr>
          <p:nvPr>
            <p:ph idx="1"/>
          </p:nvPr>
        </p:nvSpPr>
        <p:spPr bwMode="auto">
          <a:xfrm>
            <a:off x="457200" y="1190625"/>
            <a:ext cx="8229600" cy="49355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1600">
                <a:ea typeface="ＭＳ Ｐゴシック" panose="020B0600070205080204" pitchFamily="34" charset="-128"/>
              </a:rPr>
              <a:t>The purpose of the Common Language Infrastructure (CLI) is to provide a language-neutral platform for application development and execution</a:t>
            </a:r>
          </a:p>
        </p:txBody>
      </p:sp>
      <p:sp>
        <p:nvSpPr>
          <p:cNvPr id="16387" name="Title 2">
            <a:extLst>
              <a:ext uri="{FF2B5EF4-FFF2-40B4-BE49-F238E27FC236}">
                <a16:creationId xmlns:a16="http://schemas.microsoft.com/office/drawing/2014/main" id="{4F0CE3DE-783A-4962-834D-316A3E0F225E}"/>
              </a:ext>
            </a:extLst>
          </p:cNvPr>
          <p:cNvSpPr>
            <a:spLocks noGrp="1"/>
          </p:cNvSpPr>
          <p:nvPr>
            <p:ph type="title"/>
          </p:nvPr>
        </p:nvSpPr>
        <p:spPr bwMode="auto">
          <a:xfrm>
            <a:off x="390525" y="249238"/>
            <a:ext cx="8353425" cy="5635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b="1">
                <a:ea typeface="ＭＳ Ｐゴシック" panose="020B0600070205080204" pitchFamily="34" charset="-128"/>
              </a:rPr>
              <a:t>Architecture: </a:t>
            </a:r>
            <a:r>
              <a:rPr lang="en-US" altLang="en-US" sz="2000" b="1">
                <a:ea typeface="ＭＳ Ｐゴシック" panose="020B0600070205080204" pitchFamily="34" charset="-128"/>
              </a:rPr>
              <a:t>Common Language Infrastructure (CLI)</a:t>
            </a:r>
            <a:endParaRPr lang="en-US" altLang="en-US">
              <a:ea typeface="ＭＳ Ｐゴシック" panose="020B0600070205080204" pitchFamily="34" charset="-128"/>
            </a:endParaRPr>
          </a:p>
        </p:txBody>
      </p:sp>
      <p:pic>
        <p:nvPicPr>
          <p:cNvPr id="3" name="Picture 2">
            <a:extLst>
              <a:ext uri="{FF2B5EF4-FFF2-40B4-BE49-F238E27FC236}">
                <a16:creationId xmlns:a16="http://schemas.microsoft.com/office/drawing/2014/main" id="{03FB4B90-1E5E-4A5C-B0E6-A185BEE284E8}"/>
              </a:ext>
            </a:extLst>
          </p:cNvPr>
          <p:cNvPicPr>
            <a:picLocks noChangeAspect="1"/>
          </p:cNvPicPr>
          <p:nvPr/>
        </p:nvPicPr>
        <p:blipFill>
          <a:blip r:embed="rId3"/>
          <a:stretch>
            <a:fillRect/>
          </a:stretch>
        </p:blipFill>
        <p:spPr>
          <a:xfrm>
            <a:off x="590549" y="1787707"/>
            <a:ext cx="7115175" cy="4922154"/>
          </a:xfrm>
          <a:prstGeom prst="rect">
            <a:avLst/>
          </a:prstGeom>
        </p:spPr>
      </p:pic>
      <p:sp>
        <p:nvSpPr>
          <p:cNvPr id="5" name="Speech Bubble: Rectangle 4">
            <a:extLst>
              <a:ext uri="{FF2B5EF4-FFF2-40B4-BE49-F238E27FC236}">
                <a16:creationId xmlns:a16="http://schemas.microsoft.com/office/drawing/2014/main" id="{16DF208C-EEC7-41A9-B509-DCA72276C938}"/>
              </a:ext>
            </a:extLst>
          </p:cNvPr>
          <p:cNvSpPr/>
          <p:nvPr/>
        </p:nvSpPr>
        <p:spPr>
          <a:xfrm>
            <a:off x="6937464" y="3239749"/>
            <a:ext cx="1940329" cy="1094704"/>
          </a:xfrm>
          <a:prstGeom prst="wedgeRectCallout">
            <a:avLst>
              <a:gd name="adj1" fmla="val -91460"/>
              <a:gd name="adj2" fmla="val 53333"/>
            </a:avLst>
          </a:prstGeom>
          <a:solidFill>
            <a:srgbClr val="00C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MSIL</a:t>
            </a:r>
          </a:p>
        </p:txBody>
      </p:sp>
    </p:spTree>
    <p:extLst>
      <p:ext uri="{BB962C8B-B14F-4D97-AF65-F5344CB8AC3E}">
        <p14:creationId xmlns:p14="http://schemas.microsoft.com/office/powerpoint/2010/main" val="3572541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1F4FFB-FC15-46E3-9095-08EAD5E047EE}"/>
              </a:ext>
            </a:extLst>
          </p:cNvPr>
          <p:cNvSpPr>
            <a:spLocks noGrp="1"/>
          </p:cNvSpPr>
          <p:nvPr>
            <p:ph type="title"/>
          </p:nvPr>
        </p:nvSpPr>
        <p:spPr/>
        <p:txBody>
          <a:bodyPr/>
          <a:lstStyle/>
          <a:p>
            <a:r>
              <a:rPr lang="en-US" dirty="0"/>
              <a:t>CORE Common Language Runtime</a:t>
            </a:r>
          </a:p>
        </p:txBody>
      </p:sp>
      <p:sp>
        <p:nvSpPr>
          <p:cNvPr id="4" name="Rectangle: Rounded Corners 3">
            <a:extLst>
              <a:ext uri="{FF2B5EF4-FFF2-40B4-BE49-F238E27FC236}">
                <a16:creationId xmlns:a16="http://schemas.microsoft.com/office/drawing/2014/main" id="{5FA4DB01-02F0-4554-8D42-EF1A65E29252}"/>
              </a:ext>
            </a:extLst>
          </p:cNvPr>
          <p:cNvSpPr/>
          <p:nvPr/>
        </p:nvSpPr>
        <p:spPr>
          <a:xfrm>
            <a:off x="245661" y="1192771"/>
            <a:ext cx="8693624" cy="1466542"/>
          </a:xfrm>
          <a:prstGeom prst="round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sz="2400" dirty="0">
                <a:ea typeface="ＭＳ Ｐゴシック" panose="020B0600070205080204" pitchFamily="34" charset="-128"/>
              </a:rPr>
              <a:t>All programs targeted to .NET are converted to MSIL (Microsoft Intermediate Language). MSIL is the output of language compilers in .NET CORE</a:t>
            </a:r>
            <a:endParaRPr lang="en-US" sz="2400" dirty="0"/>
          </a:p>
        </p:txBody>
      </p:sp>
      <p:sp>
        <p:nvSpPr>
          <p:cNvPr id="5" name="Rectangle: Rounded Corners 4">
            <a:extLst>
              <a:ext uri="{FF2B5EF4-FFF2-40B4-BE49-F238E27FC236}">
                <a16:creationId xmlns:a16="http://schemas.microsoft.com/office/drawing/2014/main" id="{2CEEA3DA-4E03-4381-95E3-7F4189E58C5A}"/>
              </a:ext>
            </a:extLst>
          </p:cNvPr>
          <p:cNvSpPr/>
          <p:nvPr/>
        </p:nvSpPr>
        <p:spPr>
          <a:xfrm>
            <a:off x="245660" y="2961067"/>
            <a:ext cx="8693624" cy="1029907"/>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sz="2400" dirty="0">
                <a:ea typeface="ＭＳ Ｐゴシック" panose="020B0600070205080204" pitchFamily="34" charset="-128"/>
              </a:rPr>
              <a:t>MSIL is then converted to native code by JIT (Just-in Time Compiler) of the CLR and then native code is run by CLR.</a:t>
            </a:r>
            <a:endParaRPr lang="en-US" sz="2400" dirty="0"/>
          </a:p>
        </p:txBody>
      </p:sp>
      <p:sp>
        <p:nvSpPr>
          <p:cNvPr id="6" name="Rectangle: Rounded Corners 5">
            <a:extLst>
              <a:ext uri="{FF2B5EF4-FFF2-40B4-BE49-F238E27FC236}">
                <a16:creationId xmlns:a16="http://schemas.microsoft.com/office/drawing/2014/main" id="{336E6009-F72E-4FCD-8EEB-095CB341C05F}"/>
              </a:ext>
            </a:extLst>
          </p:cNvPr>
          <p:cNvSpPr/>
          <p:nvPr/>
        </p:nvSpPr>
        <p:spPr>
          <a:xfrm>
            <a:off x="245660" y="4303462"/>
            <a:ext cx="8693624" cy="773363"/>
          </a:xfrm>
          <a:prstGeom prst="roundRect">
            <a:avLst/>
          </a:prstGeom>
          <a:solidFill>
            <a:srgbClr val="00C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sz="2400" dirty="0">
                <a:ea typeface="ＭＳ Ｐゴシック" panose="020B0600070205080204" pitchFamily="34" charset="-128"/>
              </a:rPr>
              <a:t>The code that is run under CLR is called Managed code.</a:t>
            </a:r>
            <a:endParaRPr lang="en-US" sz="2400" dirty="0"/>
          </a:p>
        </p:txBody>
      </p:sp>
    </p:spTree>
    <p:extLst>
      <p:ext uri="{BB962C8B-B14F-4D97-AF65-F5344CB8AC3E}">
        <p14:creationId xmlns:p14="http://schemas.microsoft.com/office/powerpoint/2010/main" val="2101463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1F4FFB-FC15-46E3-9095-08EAD5E047EE}"/>
              </a:ext>
            </a:extLst>
          </p:cNvPr>
          <p:cNvSpPr>
            <a:spLocks noGrp="1"/>
          </p:cNvSpPr>
          <p:nvPr>
            <p:ph type="title"/>
          </p:nvPr>
        </p:nvSpPr>
        <p:spPr/>
        <p:txBody>
          <a:bodyPr/>
          <a:lstStyle/>
          <a:p>
            <a:r>
              <a:rPr lang="en-US" dirty="0"/>
              <a:t>How .Net Core works?</a:t>
            </a:r>
          </a:p>
        </p:txBody>
      </p:sp>
      <p:sp>
        <p:nvSpPr>
          <p:cNvPr id="6" name="Rectangle: Rounded Corners 5">
            <a:extLst>
              <a:ext uri="{FF2B5EF4-FFF2-40B4-BE49-F238E27FC236}">
                <a16:creationId xmlns:a16="http://schemas.microsoft.com/office/drawing/2014/main" id="{1A5B49E9-5B4A-4B82-8691-566CCC19E8EC}"/>
              </a:ext>
            </a:extLst>
          </p:cNvPr>
          <p:cNvSpPr/>
          <p:nvPr/>
        </p:nvSpPr>
        <p:spPr>
          <a:xfrm>
            <a:off x="245661" y="1030309"/>
            <a:ext cx="8693624" cy="1983347"/>
          </a:xfrm>
          <a:prstGeom prst="round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altLang="en-US" sz="2400" dirty="0">
                <a:ea typeface="ＭＳ Ｐゴシック" panose="020B0600070205080204" pitchFamily="34" charset="-128"/>
              </a:rPr>
              <a:t>Question:</a:t>
            </a:r>
          </a:p>
          <a:p>
            <a:pPr marL="342900" indent="-342900">
              <a:buFont typeface="Arial" panose="020B0604020202020204" pitchFamily="34" charset="0"/>
              <a:buChar char="•"/>
            </a:pPr>
            <a:r>
              <a:rPr lang="en-US" sz="2400" dirty="0"/>
              <a:t>Is CoreCLR</a:t>
            </a:r>
            <a:r>
              <a:rPr lang="en-US" sz="2400" dirty="0">
                <a:ea typeface="ＭＳ Ｐゴシック" panose="020B0600070205080204" pitchFamily="34" charset="-128"/>
              </a:rPr>
              <a:t> </a:t>
            </a:r>
            <a:r>
              <a:rPr lang="en-US" sz="2400" dirty="0"/>
              <a:t>Operating  System specific?</a:t>
            </a:r>
          </a:p>
          <a:p>
            <a:pPr marL="342900" indent="-342900">
              <a:buFont typeface="Arial" panose="020B0604020202020204" pitchFamily="34" charset="0"/>
              <a:buChar char="•"/>
            </a:pPr>
            <a:r>
              <a:rPr lang="en-US" sz="2400" dirty="0"/>
              <a:t>Can ASP.Net Core code be written to take different execution paths depending upon current execution environment /operating system ?</a:t>
            </a:r>
          </a:p>
        </p:txBody>
      </p:sp>
      <p:sp>
        <p:nvSpPr>
          <p:cNvPr id="7" name="Rectangle: Rounded Corners 6">
            <a:extLst>
              <a:ext uri="{FF2B5EF4-FFF2-40B4-BE49-F238E27FC236}">
                <a16:creationId xmlns:a16="http://schemas.microsoft.com/office/drawing/2014/main" id="{A16CB737-AEA0-483A-B62E-8358300C2A3F}"/>
              </a:ext>
            </a:extLst>
          </p:cNvPr>
          <p:cNvSpPr/>
          <p:nvPr/>
        </p:nvSpPr>
        <p:spPr>
          <a:xfrm>
            <a:off x="225188" y="3103808"/>
            <a:ext cx="8693624" cy="3676917"/>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r>
              <a:rPr lang="en-US" altLang="en-US" sz="2400" dirty="0">
                <a:ea typeface="ＭＳ Ｐゴシック" panose="020B0600070205080204" pitchFamily="34" charset="-128"/>
              </a:rPr>
              <a:t>Answer:</a:t>
            </a:r>
          </a:p>
          <a:p>
            <a:pPr marL="342900" indent="-342900">
              <a:buFont typeface="Arial" panose="020B0604020202020204" pitchFamily="34" charset="0"/>
              <a:buChar char="•"/>
            </a:pPr>
            <a:r>
              <a:rPr lang="en-US" sz="2400" dirty="0"/>
              <a:t>When you create a build, A particular build of CORE CLR will only work on one OS, because it has been compiled to use features from that OS (including the OS-specific compiler, linking against the right OS-specific libraries, and running code specific to handle that OS).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There is also a Platform Abstraction Layer in </a:t>
            </a:r>
            <a:r>
              <a:rPr lang="en-US" sz="2400" dirty="0" err="1"/>
              <a:t>CoreCLR</a:t>
            </a:r>
            <a:r>
              <a:rPr lang="en-US" sz="2400" dirty="0"/>
              <a:t> and the PAL layer converts it to the right </a:t>
            </a:r>
            <a:r>
              <a:rPr lang="en-US" sz="2400" dirty="0" err="1"/>
              <a:t>syscalls</a:t>
            </a:r>
            <a:r>
              <a:rPr lang="en-US" sz="2400" dirty="0"/>
              <a:t> on Linux and Mac. </a:t>
            </a:r>
          </a:p>
        </p:txBody>
      </p:sp>
    </p:spTree>
    <p:extLst>
      <p:ext uri="{BB962C8B-B14F-4D97-AF65-F5344CB8AC3E}">
        <p14:creationId xmlns:p14="http://schemas.microsoft.com/office/powerpoint/2010/main" val="1902982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3E11FE-0F61-4A36-BF91-6E4B36D1DAC7}"/>
              </a:ext>
            </a:extLst>
          </p:cNvPr>
          <p:cNvSpPr>
            <a:spLocks noGrp="1"/>
          </p:cNvSpPr>
          <p:nvPr>
            <p:ph type="title"/>
          </p:nvPr>
        </p:nvSpPr>
        <p:spPr/>
        <p:txBody>
          <a:bodyPr/>
          <a:lstStyle/>
          <a:p>
            <a:r>
              <a:rPr lang="en-IN" dirty="0"/>
              <a:t>Knowledge check</a:t>
            </a:r>
          </a:p>
        </p:txBody>
      </p:sp>
      <p:sp>
        <p:nvSpPr>
          <p:cNvPr id="5" name="Text Placeholder 7">
            <a:extLst>
              <a:ext uri="{FF2B5EF4-FFF2-40B4-BE49-F238E27FC236}">
                <a16:creationId xmlns:a16="http://schemas.microsoft.com/office/drawing/2014/main" id="{B5A9B6BF-0529-4432-A266-B20BE6400B37}"/>
              </a:ext>
            </a:extLst>
          </p:cNvPr>
          <p:cNvSpPr txBox="1">
            <a:spLocks/>
          </p:cNvSpPr>
          <p:nvPr/>
        </p:nvSpPr>
        <p:spPr>
          <a:xfrm>
            <a:off x="1167976" y="1228379"/>
            <a:ext cx="7480724" cy="2667346"/>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Arial Narrow"/>
                <a:ea typeface="ＭＳ Ｐゴシック" pitchFamily="-97" charset="-128"/>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Arial Narrow"/>
                <a:ea typeface="ＭＳ Ｐゴシック" pitchFamily="-97"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Arial Narrow"/>
                <a:ea typeface="ＭＳ Ｐゴシック" pitchFamily="-97"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32742" eaLnBrk="1" fontAlgn="auto" hangingPunct="1">
              <a:spcBef>
                <a:spcPts val="0"/>
              </a:spcBef>
              <a:buFontTx/>
              <a:buNone/>
              <a:defRPr/>
            </a:pPr>
            <a:r>
              <a:rPr lang="en-US" sz="1800" dirty="0">
                <a:solidFill>
                  <a:schemeClr val="bg2">
                    <a:lumMod val="10000"/>
                  </a:schemeClr>
                </a:solidFill>
                <a:latin typeface="Segoe UI" panose="020B0502040204020203" pitchFamily="34" charset="0"/>
                <a:ea typeface="+mn-ea"/>
                <a:cs typeface="Segoe UI" panose="020B0502040204020203" pitchFamily="34" charset="0"/>
              </a:rPr>
              <a:t>Why was .Net Core as a complete rewrite of existing platform required?</a:t>
            </a:r>
          </a:p>
          <a:p>
            <a:pPr marL="0" indent="0" defTabSz="932742" eaLnBrk="1" fontAlgn="auto" hangingPunct="1">
              <a:spcBef>
                <a:spcPts val="0"/>
              </a:spcBef>
              <a:buNone/>
              <a:defRPr/>
            </a:pPr>
            <a:r>
              <a:rPr lang="en-US" sz="1800" dirty="0">
                <a:solidFill>
                  <a:schemeClr val="bg2">
                    <a:lumMod val="10000"/>
                  </a:schemeClr>
                </a:solidFill>
                <a:latin typeface="Segoe UI" panose="020B0502040204020203" pitchFamily="34" charset="0"/>
                <a:ea typeface="+mn-ea"/>
                <a:cs typeface="Segoe UI" panose="020B0502040204020203" pitchFamily="34" charset="0"/>
              </a:rPr>
              <a:t>Select all that apply.</a:t>
            </a:r>
          </a:p>
          <a:p>
            <a:pPr marL="0" indent="0" defTabSz="932742" eaLnBrk="1" fontAlgn="auto" hangingPunct="1">
              <a:spcBef>
                <a:spcPts val="0"/>
              </a:spcBef>
              <a:buFontTx/>
              <a:buNone/>
              <a:defRPr/>
            </a:pPr>
            <a:endParaRPr lang="en-US" sz="1800" dirty="0">
              <a:solidFill>
                <a:schemeClr val="bg2">
                  <a:lumMod val="10000"/>
                </a:schemeClr>
              </a:solidFill>
              <a:latin typeface="Segoe UI" panose="020B0502040204020203" pitchFamily="34" charset="0"/>
              <a:ea typeface="+mn-ea"/>
              <a:cs typeface="Segoe UI" panose="020B0502040204020203" pitchFamily="34" charset="0"/>
            </a:endParaRPr>
          </a:p>
          <a:p>
            <a:pPr marL="288925" indent="-288925" defTabSz="932742">
              <a:spcBef>
                <a:spcPts val="300"/>
              </a:spcBef>
              <a:spcAft>
                <a:spcPts val="600"/>
              </a:spcAft>
              <a:buFont typeface="Wingdings" panose="05000000000000000000" pitchFamily="2" charset="2"/>
              <a:buChar char="q"/>
              <a:defRPr/>
            </a:pPr>
            <a:r>
              <a:rPr lang="en-US" sz="1400" dirty="0">
                <a:solidFill>
                  <a:schemeClr val="bg2">
                    <a:lumMod val="10000"/>
                  </a:schemeClr>
                </a:solidFill>
                <a:latin typeface="Segoe UI" panose="020B0502040204020203" pitchFamily="34" charset="0"/>
                <a:cs typeface="Segoe UI" panose="020B0502040204020203" pitchFamily="34" charset="0"/>
              </a:rPr>
              <a:t>To support multiple Operating Systems</a:t>
            </a:r>
          </a:p>
          <a:p>
            <a:pPr marL="288925" indent="-288925" defTabSz="932742">
              <a:spcBef>
                <a:spcPts val="300"/>
              </a:spcBef>
              <a:spcAft>
                <a:spcPts val="600"/>
              </a:spcAft>
              <a:buFont typeface="Wingdings" panose="05000000000000000000" pitchFamily="2" charset="2"/>
              <a:buChar char="q"/>
              <a:defRPr/>
            </a:pPr>
            <a:r>
              <a:rPr lang="en-US" sz="1400" dirty="0">
                <a:solidFill>
                  <a:schemeClr val="bg2">
                    <a:lumMod val="10000"/>
                  </a:schemeClr>
                </a:solidFill>
                <a:latin typeface="Segoe UI" panose="020B0502040204020203" pitchFamily="34" charset="0"/>
                <a:cs typeface="Segoe UI" panose="020B0502040204020203" pitchFamily="34" charset="0"/>
              </a:rPr>
              <a:t>To allow side-by-side deployment of applications</a:t>
            </a:r>
          </a:p>
          <a:p>
            <a:pPr marL="288925" indent="-288925" defTabSz="932742">
              <a:spcBef>
                <a:spcPts val="300"/>
              </a:spcBef>
              <a:spcAft>
                <a:spcPts val="600"/>
              </a:spcAft>
              <a:buFont typeface="Wingdings" panose="05000000000000000000" pitchFamily="2" charset="2"/>
              <a:buChar char="q"/>
              <a:defRPr/>
            </a:pPr>
            <a:r>
              <a:rPr lang="en-US" sz="1400" dirty="0">
                <a:solidFill>
                  <a:schemeClr val="bg2">
                    <a:lumMod val="10000"/>
                  </a:schemeClr>
                </a:solidFill>
                <a:latin typeface="Segoe UI" panose="020B0502040204020203" pitchFamily="34" charset="0"/>
                <a:cs typeface="Segoe UI" panose="020B0502040204020203" pitchFamily="34" charset="0"/>
              </a:rPr>
              <a:t>To get rid of dependency on </a:t>
            </a:r>
            <a:r>
              <a:rPr lang="en-US" sz="1400" dirty="0" err="1">
                <a:solidFill>
                  <a:schemeClr val="bg2">
                    <a:lumMod val="10000"/>
                  </a:schemeClr>
                </a:solidFill>
                <a:latin typeface="Segoe UI" panose="020B0502040204020203" pitchFamily="34" charset="0"/>
                <a:cs typeface="Segoe UI" panose="020B0502040204020203" pitchFamily="34" charset="0"/>
              </a:rPr>
              <a:t>System.web</a:t>
            </a:r>
            <a:r>
              <a:rPr lang="en-US" sz="1400" dirty="0">
                <a:solidFill>
                  <a:schemeClr val="bg2">
                    <a:lumMod val="10000"/>
                  </a:schemeClr>
                </a:solidFill>
                <a:latin typeface="Segoe UI" panose="020B0502040204020203" pitchFamily="34" charset="0"/>
                <a:cs typeface="Segoe UI" panose="020B0502040204020203" pitchFamily="34" charset="0"/>
              </a:rPr>
              <a:t> </a:t>
            </a:r>
            <a:r>
              <a:rPr lang="en-US" sz="1400" dirty="0" err="1">
                <a:solidFill>
                  <a:schemeClr val="bg2">
                    <a:lumMod val="10000"/>
                  </a:schemeClr>
                </a:solidFill>
                <a:latin typeface="Segoe UI" panose="020B0502040204020203" pitchFamily="34" charset="0"/>
                <a:cs typeface="Segoe UI" panose="020B0502040204020203" pitchFamily="34" charset="0"/>
              </a:rPr>
              <a:t>dll</a:t>
            </a:r>
            <a:endParaRPr lang="en-US" sz="1400" dirty="0">
              <a:solidFill>
                <a:schemeClr val="bg2">
                  <a:lumMod val="10000"/>
                </a:schemeClr>
              </a:solidFill>
              <a:latin typeface="Segoe UI" panose="020B0502040204020203" pitchFamily="34" charset="0"/>
              <a:cs typeface="Segoe UI" panose="020B0502040204020203" pitchFamily="34" charset="0"/>
            </a:endParaRPr>
          </a:p>
        </p:txBody>
      </p:sp>
      <p:sp>
        <p:nvSpPr>
          <p:cNvPr id="6" name="Graphic 26" descr="Checkmark on Backing up and restoring databases">
            <a:extLst>
              <a:ext uri="{FF2B5EF4-FFF2-40B4-BE49-F238E27FC236}">
                <a16:creationId xmlns:a16="http://schemas.microsoft.com/office/drawing/2014/main" id="{851C257D-B1E0-4F4F-BC88-C94E5BCC366F}"/>
              </a:ext>
            </a:extLst>
          </p:cNvPr>
          <p:cNvSpPr/>
          <p:nvPr/>
        </p:nvSpPr>
        <p:spPr>
          <a:xfrm>
            <a:off x="1444372" y="2357332"/>
            <a:ext cx="114371"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a:solidFill>
                <a:schemeClr val="bg2">
                  <a:lumMod val="10000"/>
                </a:schemeClr>
              </a:solidFill>
              <a:latin typeface="Segoe UI" panose="020B0502040204020203" pitchFamily="34" charset="0"/>
              <a:cs typeface="Segoe UI" panose="020B0502040204020203" pitchFamily="34" charset="0"/>
            </a:endParaRPr>
          </a:p>
        </p:txBody>
      </p:sp>
      <p:pic>
        <p:nvPicPr>
          <p:cNvPr id="10" name="Graphic 9" descr="Badge Question Mark with solid fill">
            <a:extLst>
              <a:ext uri="{FF2B5EF4-FFF2-40B4-BE49-F238E27FC236}">
                <a16:creationId xmlns:a16="http://schemas.microsoft.com/office/drawing/2014/main" id="{24565F94-AD3A-4685-866C-5468A265BD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4406" y="1161703"/>
            <a:ext cx="489795" cy="603077"/>
          </a:xfrm>
          <a:prstGeom prst="rect">
            <a:avLst/>
          </a:prstGeom>
        </p:spPr>
      </p:pic>
      <p:pic>
        <p:nvPicPr>
          <p:cNvPr id="14" name="Graphic 13" descr="Checkmark">
            <a:extLst>
              <a:ext uri="{FF2B5EF4-FFF2-40B4-BE49-F238E27FC236}">
                <a16:creationId xmlns:a16="http://schemas.microsoft.com/office/drawing/2014/main" id="{B896F597-53F8-403C-B1AF-C25B67B895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9725" y="2095500"/>
            <a:ext cx="261832" cy="261832"/>
          </a:xfrm>
          <a:prstGeom prst="rect">
            <a:avLst/>
          </a:prstGeom>
        </p:spPr>
      </p:pic>
      <p:pic>
        <p:nvPicPr>
          <p:cNvPr id="15" name="Graphic 14" descr="Checkmark">
            <a:extLst>
              <a:ext uri="{FF2B5EF4-FFF2-40B4-BE49-F238E27FC236}">
                <a16:creationId xmlns:a16="http://schemas.microsoft.com/office/drawing/2014/main" id="{3B39AD7E-C43C-4E65-AA93-E5EF8804D5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9725" y="2414918"/>
            <a:ext cx="261832" cy="261832"/>
          </a:xfrm>
          <a:prstGeom prst="rect">
            <a:avLst/>
          </a:prstGeom>
        </p:spPr>
      </p:pic>
      <p:pic>
        <p:nvPicPr>
          <p:cNvPr id="16" name="Graphic 15" descr="Checkmark">
            <a:extLst>
              <a:ext uri="{FF2B5EF4-FFF2-40B4-BE49-F238E27FC236}">
                <a16:creationId xmlns:a16="http://schemas.microsoft.com/office/drawing/2014/main" id="{A996F3EC-6C63-4211-B9D9-872F379BFB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6368" y="2739429"/>
            <a:ext cx="261832" cy="261832"/>
          </a:xfrm>
          <a:prstGeom prst="rect">
            <a:avLst/>
          </a:prstGeom>
        </p:spPr>
      </p:pic>
      <p:sp>
        <p:nvSpPr>
          <p:cNvPr id="17" name="Text Placeholder 7">
            <a:extLst>
              <a:ext uri="{FF2B5EF4-FFF2-40B4-BE49-F238E27FC236}">
                <a16:creationId xmlns:a16="http://schemas.microsoft.com/office/drawing/2014/main" id="{7FF8EF80-B3C7-4F44-8539-649BC765C983}"/>
              </a:ext>
            </a:extLst>
          </p:cNvPr>
          <p:cNvSpPr txBox="1">
            <a:spLocks/>
          </p:cNvSpPr>
          <p:nvPr/>
        </p:nvSpPr>
        <p:spPr>
          <a:xfrm>
            <a:off x="1158451" y="3923954"/>
            <a:ext cx="7242599" cy="1357899"/>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Arial Narrow"/>
                <a:ea typeface="ＭＳ Ｐゴシック" pitchFamily="-97" charset="-128"/>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Arial Narrow"/>
                <a:ea typeface="ＭＳ Ｐゴシック" pitchFamily="-97"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Arial Narrow"/>
                <a:ea typeface="ＭＳ Ｐゴシック" pitchFamily="-97"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32742" eaLnBrk="1" fontAlgn="auto" hangingPunct="1">
              <a:spcBef>
                <a:spcPts val="0"/>
              </a:spcBef>
              <a:buFontTx/>
              <a:buNone/>
              <a:defRPr/>
            </a:pPr>
            <a:r>
              <a:rPr lang="en-US" sz="1800" dirty="0" err="1">
                <a:solidFill>
                  <a:schemeClr val="bg2">
                    <a:lumMod val="10000"/>
                  </a:schemeClr>
                </a:solidFill>
                <a:latin typeface="Segoe UI" panose="020B0502040204020203" pitchFamily="34" charset="0"/>
                <a:ea typeface="+mn-ea"/>
                <a:cs typeface="Segoe UI" panose="020B0502040204020203" pitchFamily="34" charset="0"/>
              </a:rPr>
              <a:t>csproj</a:t>
            </a:r>
            <a:r>
              <a:rPr lang="en-US" sz="1800" dirty="0">
                <a:solidFill>
                  <a:schemeClr val="bg2">
                    <a:lumMod val="10000"/>
                  </a:schemeClr>
                </a:solidFill>
                <a:latin typeface="Segoe UI" panose="020B0502040204020203" pitchFamily="34" charset="0"/>
                <a:ea typeface="+mn-ea"/>
                <a:cs typeface="Segoe UI" panose="020B0502040204020203" pitchFamily="34" charset="0"/>
              </a:rPr>
              <a:t> file contains the list of files included in a project.</a:t>
            </a:r>
          </a:p>
          <a:p>
            <a:pPr marL="0" indent="0" defTabSz="932742" eaLnBrk="1" fontAlgn="auto" hangingPunct="1">
              <a:spcBef>
                <a:spcPts val="0"/>
              </a:spcBef>
              <a:buFontTx/>
              <a:buNone/>
              <a:defRPr/>
            </a:pPr>
            <a:endParaRPr lang="en-US" sz="1800" dirty="0">
              <a:solidFill>
                <a:schemeClr val="bg2">
                  <a:lumMod val="10000"/>
                </a:schemeClr>
              </a:solidFill>
              <a:latin typeface="Segoe UI" panose="020B0502040204020203" pitchFamily="34" charset="0"/>
              <a:ea typeface="+mn-ea"/>
              <a:cs typeface="Segoe UI" panose="020B0502040204020203" pitchFamily="34" charset="0"/>
            </a:endParaRPr>
          </a:p>
          <a:p>
            <a:pPr marL="288925" indent="-288925" defTabSz="932742">
              <a:spcBef>
                <a:spcPts val="300"/>
              </a:spcBef>
              <a:spcAft>
                <a:spcPts val="600"/>
              </a:spcAft>
              <a:buFont typeface="Wingdings" panose="05000000000000000000" pitchFamily="2" charset="2"/>
              <a:buChar char="q"/>
              <a:defRPr/>
            </a:pPr>
            <a:r>
              <a:rPr lang="en-US" sz="1400" dirty="0">
                <a:solidFill>
                  <a:schemeClr val="bg2">
                    <a:lumMod val="10000"/>
                  </a:schemeClr>
                </a:solidFill>
                <a:latin typeface="Segoe UI" panose="020B0502040204020203" pitchFamily="34" charset="0"/>
                <a:cs typeface="Segoe UI" panose="020B0502040204020203" pitchFamily="34" charset="0"/>
              </a:rPr>
              <a:t>True</a:t>
            </a:r>
          </a:p>
          <a:p>
            <a:pPr marL="288925" indent="-288925" defTabSz="932742">
              <a:spcBef>
                <a:spcPts val="300"/>
              </a:spcBef>
              <a:spcAft>
                <a:spcPts val="600"/>
              </a:spcAft>
              <a:buFont typeface="Wingdings" panose="05000000000000000000" pitchFamily="2" charset="2"/>
              <a:buChar char="q"/>
              <a:defRPr/>
            </a:pPr>
            <a:r>
              <a:rPr lang="en-US" sz="1400" dirty="0">
                <a:solidFill>
                  <a:schemeClr val="bg2">
                    <a:lumMod val="10000"/>
                  </a:schemeClr>
                </a:solidFill>
                <a:latin typeface="Segoe UI" panose="020B0502040204020203" pitchFamily="34" charset="0"/>
                <a:cs typeface="Segoe UI" panose="020B0502040204020203" pitchFamily="34" charset="0"/>
              </a:rPr>
              <a:t>False</a:t>
            </a:r>
          </a:p>
        </p:txBody>
      </p:sp>
      <p:pic>
        <p:nvPicPr>
          <p:cNvPr id="19" name="Graphic 18" descr="Badge Question Mark with solid fill">
            <a:extLst>
              <a:ext uri="{FF2B5EF4-FFF2-40B4-BE49-F238E27FC236}">
                <a16:creationId xmlns:a16="http://schemas.microsoft.com/office/drawing/2014/main" id="{0D23F1F5-05F8-4FDD-970F-D7BC699B1A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4881" y="3847753"/>
            <a:ext cx="489795" cy="603077"/>
          </a:xfrm>
          <a:prstGeom prst="rect">
            <a:avLst/>
          </a:prstGeom>
        </p:spPr>
      </p:pic>
      <p:pic>
        <p:nvPicPr>
          <p:cNvPr id="20" name="Graphic 19" descr="Checkmark">
            <a:extLst>
              <a:ext uri="{FF2B5EF4-FFF2-40B4-BE49-F238E27FC236}">
                <a16:creationId xmlns:a16="http://schemas.microsoft.com/office/drawing/2014/main" id="{BF4D27A6-CF7D-49E2-81E3-AEB508712A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0200" y="4505325"/>
            <a:ext cx="261832" cy="261832"/>
          </a:xfrm>
          <a:prstGeom prst="rect">
            <a:avLst/>
          </a:prstGeom>
        </p:spPr>
      </p:pic>
    </p:spTree>
    <p:extLst>
      <p:ext uri="{BB962C8B-B14F-4D97-AF65-F5344CB8AC3E}">
        <p14:creationId xmlns:p14="http://schemas.microsoft.com/office/powerpoint/2010/main" val="406769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3E11FE-0F61-4A36-BF91-6E4B36D1DAC7}"/>
              </a:ext>
            </a:extLst>
          </p:cNvPr>
          <p:cNvSpPr>
            <a:spLocks noGrp="1"/>
          </p:cNvSpPr>
          <p:nvPr>
            <p:ph type="title"/>
          </p:nvPr>
        </p:nvSpPr>
        <p:spPr/>
        <p:txBody>
          <a:bodyPr/>
          <a:lstStyle/>
          <a:p>
            <a:r>
              <a:rPr lang="en-IN" dirty="0"/>
              <a:t>Knowledge Check</a:t>
            </a:r>
          </a:p>
        </p:txBody>
      </p:sp>
      <p:sp>
        <p:nvSpPr>
          <p:cNvPr id="17" name="Text Placeholder 7">
            <a:extLst>
              <a:ext uri="{FF2B5EF4-FFF2-40B4-BE49-F238E27FC236}">
                <a16:creationId xmlns:a16="http://schemas.microsoft.com/office/drawing/2014/main" id="{7FF8EF80-B3C7-4F44-8539-649BC765C983}"/>
              </a:ext>
            </a:extLst>
          </p:cNvPr>
          <p:cNvSpPr txBox="1">
            <a:spLocks/>
          </p:cNvSpPr>
          <p:nvPr/>
        </p:nvSpPr>
        <p:spPr>
          <a:xfrm>
            <a:off x="1091776" y="1266479"/>
            <a:ext cx="7242599" cy="2314921"/>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Arial Narrow"/>
                <a:ea typeface="ＭＳ Ｐゴシック" pitchFamily="-97" charset="-128"/>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Arial Narrow"/>
                <a:ea typeface="ＭＳ Ｐゴシック" pitchFamily="-97"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Arial Narrow"/>
                <a:ea typeface="ＭＳ Ｐゴシック" pitchFamily="-97"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32742" eaLnBrk="1" fontAlgn="auto" hangingPunct="1">
              <a:spcBef>
                <a:spcPts val="0"/>
              </a:spcBef>
              <a:buFontTx/>
              <a:buNone/>
              <a:defRPr/>
            </a:pPr>
            <a:r>
              <a:rPr lang="en-US" sz="1800" dirty="0">
                <a:solidFill>
                  <a:schemeClr val="bg2">
                    <a:lumMod val="10000"/>
                  </a:schemeClr>
                </a:solidFill>
                <a:latin typeface="Segoe UI" panose="020B0502040204020203" pitchFamily="34" charset="0"/>
                <a:ea typeface="+mn-ea"/>
                <a:cs typeface="Segoe UI" panose="020B0502040204020203" pitchFamily="34" charset="0"/>
              </a:rPr>
              <a:t>CoreCLR is the . NET execution engine in . NET Core,  originally developed in Silverlight, performs functions such as garbage collection and compilation to machine code</a:t>
            </a:r>
          </a:p>
          <a:p>
            <a:pPr marL="0" indent="0" defTabSz="932742" eaLnBrk="1" fontAlgn="auto" hangingPunct="1">
              <a:spcBef>
                <a:spcPts val="0"/>
              </a:spcBef>
              <a:buFontTx/>
              <a:buNone/>
              <a:defRPr/>
            </a:pPr>
            <a:endParaRPr lang="en-US" sz="1800" dirty="0">
              <a:solidFill>
                <a:schemeClr val="bg2">
                  <a:lumMod val="10000"/>
                </a:schemeClr>
              </a:solidFill>
              <a:latin typeface="Segoe UI" panose="020B0502040204020203" pitchFamily="34" charset="0"/>
              <a:ea typeface="+mn-ea"/>
              <a:cs typeface="Segoe UI" panose="020B0502040204020203" pitchFamily="34" charset="0"/>
            </a:endParaRPr>
          </a:p>
          <a:p>
            <a:pPr marL="288925" indent="-288925" defTabSz="932742">
              <a:spcBef>
                <a:spcPts val="300"/>
              </a:spcBef>
              <a:spcAft>
                <a:spcPts val="600"/>
              </a:spcAft>
              <a:buFont typeface="Wingdings" panose="05000000000000000000" pitchFamily="2" charset="2"/>
              <a:buChar char="q"/>
              <a:defRPr/>
            </a:pPr>
            <a:r>
              <a:rPr lang="en-US" sz="1400" dirty="0">
                <a:solidFill>
                  <a:schemeClr val="bg2">
                    <a:lumMod val="10000"/>
                  </a:schemeClr>
                </a:solidFill>
                <a:latin typeface="Segoe UI" panose="020B0502040204020203" pitchFamily="34" charset="0"/>
                <a:cs typeface="Segoe UI" panose="020B0502040204020203" pitchFamily="34" charset="0"/>
              </a:rPr>
              <a:t>True</a:t>
            </a:r>
          </a:p>
          <a:p>
            <a:pPr marL="288925" indent="-288925" defTabSz="932742">
              <a:spcBef>
                <a:spcPts val="300"/>
              </a:spcBef>
              <a:spcAft>
                <a:spcPts val="600"/>
              </a:spcAft>
              <a:buFont typeface="Wingdings" panose="05000000000000000000" pitchFamily="2" charset="2"/>
              <a:buChar char="q"/>
              <a:defRPr/>
            </a:pPr>
            <a:r>
              <a:rPr lang="en-US" sz="1400" dirty="0">
                <a:solidFill>
                  <a:schemeClr val="bg2">
                    <a:lumMod val="10000"/>
                  </a:schemeClr>
                </a:solidFill>
                <a:latin typeface="Segoe UI" panose="020B0502040204020203" pitchFamily="34" charset="0"/>
                <a:cs typeface="Segoe UI" panose="020B0502040204020203" pitchFamily="34" charset="0"/>
              </a:rPr>
              <a:t>False</a:t>
            </a:r>
          </a:p>
        </p:txBody>
      </p:sp>
      <p:pic>
        <p:nvPicPr>
          <p:cNvPr id="19" name="Graphic 18" descr="Badge Question Mark with solid fill">
            <a:extLst>
              <a:ext uri="{FF2B5EF4-FFF2-40B4-BE49-F238E27FC236}">
                <a16:creationId xmlns:a16="http://schemas.microsoft.com/office/drawing/2014/main" id="{0D23F1F5-05F8-4FDD-970F-D7BC699B1A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1377" y="1295400"/>
            <a:ext cx="489795" cy="603077"/>
          </a:xfrm>
          <a:prstGeom prst="rect">
            <a:avLst/>
          </a:prstGeom>
        </p:spPr>
      </p:pic>
      <p:pic>
        <p:nvPicPr>
          <p:cNvPr id="20" name="Graphic 19" descr="Checkmark">
            <a:extLst>
              <a:ext uri="{FF2B5EF4-FFF2-40B4-BE49-F238E27FC236}">
                <a16:creationId xmlns:a16="http://schemas.microsoft.com/office/drawing/2014/main" id="{BF4D27A6-CF7D-49E2-81E3-AEB508712A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3525" y="2371725"/>
            <a:ext cx="261832" cy="261832"/>
          </a:xfrm>
          <a:prstGeom prst="rect">
            <a:avLst/>
          </a:prstGeom>
        </p:spPr>
      </p:pic>
    </p:spTree>
    <p:extLst>
      <p:ext uri="{BB962C8B-B14F-4D97-AF65-F5344CB8AC3E}">
        <p14:creationId xmlns:p14="http://schemas.microsoft.com/office/powerpoint/2010/main" val="278880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6CB3E8-222D-405B-A43A-0AE05486F103}"/>
              </a:ext>
            </a:extLst>
          </p:cNvPr>
          <p:cNvSpPr>
            <a:spLocks noGrp="1"/>
          </p:cNvSpPr>
          <p:nvPr>
            <p:ph idx="1"/>
          </p:nvPr>
        </p:nvSpPr>
        <p:spPr>
          <a:xfrm>
            <a:off x="245660" y="1057276"/>
            <a:ext cx="5613386" cy="5589184"/>
          </a:xfrm>
        </p:spPr>
        <p:txBody>
          <a:bodyPr/>
          <a:lstStyle/>
          <a:p>
            <a:r>
              <a:rPr lang="en-US" dirty="0"/>
              <a:t>When you use ASP.NET to build an application, you are not restricted to a single style of programming.</a:t>
            </a:r>
            <a:br>
              <a:rPr lang="en-US" dirty="0"/>
            </a:br>
            <a:br>
              <a:rPr lang="en-US" dirty="0"/>
            </a:br>
            <a:r>
              <a:rPr lang="en-US" dirty="0"/>
              <a:t>Instead, you can choose from several different programming models.</a:t>
            </a:r>
          </a:p>
          <a:p>
            <a:endParaRPr lang="en-US" dirty="0"/>
          </a:p>
          <a:p>
            <a:r>
              <a:rPr lang="en-US" dirty="0"/>
              <a:t>Some programming models are available only in ASP.NET 4.x, some are available only in ASP.NET Core and some are available in both ASP.NET 4.x and ASP.NET Core.</a:t>
            </a:r>
          </a:p>
          <a:p>
            <a:endParaRPr lang="en-US" dirty="0"/>
          </a:p>
          <a:p>
            <a:r>
              <a:rPr lang="en-US" dirty="0"/>
              <a:t>You can build the application using</a:t>
            </a:r>
          </a:p>
          <a:p>
            <a:pPr lvl="1"/>
            <a:r>
              <a:rPr lang="en-US" b="1" dirty="0"/>
              <a:t>Web Pages</a:t>
            </a:r>
          </a:p>
          <a:p>
            <a:pPr lvl="1"/>
            <a:r>
              <a:rPr lang="en-US" b="1" dirty="0"/>
              <a:t>Web Forms</a:t>
            </a:r>
          </a:p>
          <a:p>
            <a:pPr lvl="1"/>
            <a:r>
              <a:rPr lang="en-US" b="1" dirty="0"/>
              <a:t>MVC (Available in ASP.Net4.x and </a:t>
            </a:r>
            <a:r>
              <a:rPr lang="en-US" b="1" dirty="0" err="1"/>
              <a:t>ASP.Net</a:t>
            </a:r>
            <a:r>
              <a:rPr lang="en-US" b="1" dirty="0"/>
              <a:t> Core)</a:t>
            </a:r>
            <a:endParaRPr lang="en-US" dirty="0"/>
          </a:p>
        </p:txBody>
      </p:sp>
      <p:sp>
        <p:nvSpPr>
          <p:cNvPr id="3" name="Title 2">
            <a:extLst>
              <a:ext uri="{FF2B5EF4-FFF2-40B4-BE49-F238E27FC236}">
                <a16:creationId xmlns:a16="http://schemas.microsoft.com/office/drawing/2014/main" id="{C8394CF6-C64E-47BE-9AC2-4123C4A40353}"/>
              </a:ext>
            </a:extLst>
          </p:cNvPr>
          <p:cNvSpPr>
            <a:spLocks noGrp="1"/>
          </p:cNvSpPr>
          <p:nvPr>
            <p:ph type="title"/>
          </p:nvPr>
        </p:nvSpPr>
        <p:spPr/>
        <p:txBody>
          <a:bodyPr/>
          <a:lstStyle/>
          <a:p>
            <a:r>
              <a:rPr lang="en-US" dirty="0"/>
              <a:t>Overview of ASP.NET and ASP.NET Core</a:t>
            </a:r>
          </a:p>
        </p:txBody>
      </p:sp>
      <p:sp>
        <p:nvSpPr>
          <p:cNvPr id="4" name="Down Arrow 3">
            <a:extLst>
              <a:ext uri="{FF2B5EF4-FFF2-40B4-BE49-F238E27FC236}">
                <a16:creationId xmlns:a16="http://schemas.microsoft.com/office/drawing/2014/main" id="{F0C63DA4-2FA4-4351-8F5B-F383B6075917}"/>
              </a:ext>
            </a:extLst>
          </p:cNvPr>
          <p:cNvSpPr/>
          <p:nvPr/>
        </p:nvSpPr>
        <p:spPr bwMode="auto">
          <a:xfrm>
            <a:off x="7356349" y="2821577"/>
            <a:ext cx="311550" cy="1806169"/>
          </a:xfrm>
          <a:prstGeom prst="down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dk1"/>
                </a:solidFill>
                <a:latin typeface="+mn-lt"/>
                <a:ea typeface="+mn-ea"/>
                <a:cs typeface="+mn-cs"/>
              </a:defRPr>
            </a:lvl1pPr>
            <a:lvl2pPr marL="457200" algn="l" rtl="0" fontAlgn="base">
              <a:spcBef>
                <a:spcPct val="0"/>
              </a:spcBef>
              <a:spcAft>
                <a:spcPct val="0"/>
              </a:spcAft>
              <a:defRPr b="1" kern="1200">
                <a:solidFill>
                  <a:schemeClr val="dk1"/>
                </a:solidFill>
                <a:latin typeface="+mn-lt"/>
                <a:ea typeface="+mn-ea"/>
                <a:cs typeface="+mn-cs"/>
              </a:defRPr>
            </a:lvl2pPr>
            <a:lvl3pPr marL="914400" algn="l" rtl="0" fontAlgn="base">
              <a:spcBef>
                <a:spcPct val="0"/>
              </a:spcBef>
              <a:spcAft>
                <a:spcPct val="0"/>
              </a:spcAft>
              <a:defRPr b="1" kern="1200">
                <a:solidFill>
                  <a:schemeClr val="dk1"/>
                </a:solidFill>
                <a:latin typeface="+mn-lt"/>
                <a:ea typeface="+mn-ea"/>
                <a:cs typeface="+mn-cs"/>
              </a:defRPr>
            </a:lvl3pPr>
            <a:lvl4pPr marL="1371600" algn="l" rtl="0" fontAlgn="base">
              <a:spcBef>
                <a:spcPct val="0"/>
              </a:spcBef>
              <a:spcAft>
                <a:spcPct val="0"/>
              </a:spcAft>
              <a:defRPr b="1" kern="1200">
                <a:solidFill>
                  <a:schemeClr val="dk1"/>
                </a:solidFill>
                <a:latin typeface="+mn-lt"/>
                <a:ea typeface="+mn-ea"/>
                <a:cs typeface="+mn-cs"/>
              </a:defRPr>
            </a:lvl4pPr>
            <a:lvl5pPr marL="1828800" algn="l" rtl="0" fontAlgn="base">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800" b="1" i="0" u="none" strike="noStrike" cap="none" normalizeH="0" baseline="0">
              <a:ln>
                <a:noFill/>
              </a:ln>
              <a:solidFill>
                <a:schemeClr val="bg2">
                  <a:lumMod val="10000"/>
                </a:schemeClr>
              </a:solidFill>
              <a:effectLst/>
              <a:latin typeface="Verdana" pitchFamily="34" charset="0"/>
            </a:endParaRPr>
          </a:p>
        </p:txBody>
      </p:sp>
      <p:grpSp>
        <p:nvGrpSpPr>
          <p:cNvPr id="5" name="Group 4" descr="The ASP.NET server-side code renders HTML that the web server sends to the web browser for the user.">
            <a:extLst>
              <a:ext uri="{FF2B5EF4-FFF2-40B4-BE49-F238E27FC236}">
                <a16:creationId xmlns:a16="http://schemas.microsoft.com/office/drawing/2014/main" id="{6CAD85AA-0BDA-48BA-B9D5-A347CAE7CDD9}"/>
              </a:ext>
            </a:extLst>
          </p:cNvPr>
          <p:cNvGrpSpPr/>
          <p:nvPr/>
        </p:nvGrpSpPr>
        <p:grpSpPr>
          <a:xfrm>
            <a:off x="6178733" y="1299391"/>
            <a:ext cx="1945787" cy="4850540"/>
            <a:chOff x="5799908" y="1318031"/>
            <a:chExt cx="1945787" cy="4850540"/>
          </a:xfrm>
        </p:grpSpPr>
        <p:pic>
          <p:nvPicPr>
            <p:cNvPr id="6" name="Picture 5">
              <a:extLst>
                <a:ext uri="{FF2B5EF4-FFF2-40B4-BE49-F238E27FC236}">
                  <a16:creationId xmlns:a16="http://schemas.microsoft.com/office/drawing/2014/main" id="{BC4D6598-4E1B-45B2-895A-F5DE94FDCB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9769" y="1318031"/>
              <a:ext cx="777062" cy="1378041"/>
            </a:xfrm>
            <a:prstGeom prst="rect">
              <a:avLst/>
            </a:prstGeom>
          </p:spPr>
        </p:pic>
        <p:pic>
          <p:nvPicPr>
            <p:cNvPr id="7" name="Picture 6">
              <a:extLst>
                <a:ext uri="{FF2B5EF4-FFF2-40B4-BE49-F238E27FC236}">
                  <a16:creationId xmlns:a16="http://schemas.microsoft.com/office/drawing/2014/main" id="{E7A7443F-D1F9-4756-B10F-87A6C37C0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353" y="4627746"/>
              <a:ext cx="1536342" cy="1377266"/>
            </a:xfrm>
            <a:prstGeom prst="rect">
              <a:avLst/>
            </a:prstGeom>
          </p:spPr>
        </p:pic>
        <p:pic>
          <p:nvPicPr>
            <p:cNvPr id="8" name="Picture 7">
              <a:extLst>
                <a:ext uri="{FF2B5EF4-FFF2-40B4-BE49-F238E27FC236}">
                  <a16:creationId xmlns:a16="http://schemas.microsoft.com/office/drawing/2014/main" id="{F94BA271-EE24-47A9-B186-33FE4B0164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9908" y="4874727"/>
              <a:ext cx="818889" cy="1293844"/>
            </a:xfrm>
            <a:prstGeom prst="rect">
              <a:avLst/>
            </a:prstGeom>
          </p:spPr>
        </p:pic>
        <p:pic>
          <p:nvPicPr>
            <p:cNvPr id="9" name="Picture 8">
              <a:extLst>
                <a:ext uri="{FF2B5EF4-FFF2-40B4-BE49-F238E27FC236}">
                  <a16:creationId xmlns:a16="http://schemas.microsoft.com/office/drawing/2014/main" id="{CA97FAC0-2B91-4AB3-870C-C9A5FF2883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7837" y="3146446"/>
              <a:ext cx="950924" cy="896894"/>
            </a:xfrm>
            <a:prstGeom prst="rect">
              <a:avLst/>
            </a:prstGeom>
          </p:spPr>
        </p:pic>
      </p:grpSp>
      <p:sp>
        <p:nvSpPr>
          <p:cNvPr id="10" name="TextBox 9">
            <a:extLst>
              <a:ext uri="{FF2B5EF4-FFF2-40B4-BE49-F238E27FC236}">
                <a16:creationId xmlns:a16="http://schemas.microsoft.com/office/drawing/2014/main" id="{E517AF4A-F86A-406A-9974-0F0A0EFF0882}"/>
              </a:ext>
            </a:extLst>
          </p:cNvPr>
          <p:cNvSpPr txBox="1"/>
          <p:nvPr/>
        </p:nvSpPr>
        <p:spPr>
          <a:xfrm>
            <a:off x="7785656" y="1822385"/>
            <a:ext cx="1010790" cy="369332"/>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dirty="0">
                <a:solidFill>
                  <a:schemeClr val="bg2">
                    <a:lumMod val="10000"/>
                  </a:schemeClr>
                </a:solidFill>
                <a:latin typeface="Segoe UI" panose="020B0502040204020203" pitchFamily="34" charset="0"/>
                <a:cs typeface="Segoe UI" panose="020B0502040204020203" pitchFamily="34" charset="0"/>
              </a:rPr>
              <a:t>ASP.NET</a:t>
            </a:r>
          </a:p>
        </p:txBody>
      </p:sp>
      <p:sp>
        <p:nvSpPr>
          <p:cNvPr id="11" name="TextBox 10">
            <a:extLst>
              <a:ext uri="{FF2B5EF4-FFF2-40B4-BE49-F238E27FC236}">
                <a16:creationId xmlns:a16="http://schemas.microsoft.com/office/drawing/2014/main" id="{93573528-55BD-43EB-ADAC-5E5202A5BB19}"/>
              </a:ext>
            </a:extLst>
          </p:cNvPr>
          <p:cNvSpPr txBox="1"/>
          <p:nvPr/>
        </p:nvSpPr>
        <p:spPr>
          <a:xfrm>
            <a:off x="8124520" y="3366047"/>
            <a:ext cx="784189" cy="646331"/>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dirty="0">
                <a:solidFill>
                  <a:schemeClr val="bg2">
                    <a:lumMod val="10000"/>
                  </a:schemeClr>
                </a:solidFill>
                <a:latin typeface="Segoe UI" panose="020B0502040204020203" pitchFamily="34" charset="0"/>
                <a:cs typeface="Segoe UI" panose="020B0502040204020203" pitchFamily="34" charset="0"/>
              </a:rPr>
              <a:t>HTML</a:t>
            </a:r>
          </a:p>
          <a:p>
            <a:r>
              <a:rPr lang="en-GB" b="0" dirty="0">
                <a:solidFill>
                  <a:schemeClr val="bg2">
                    <a:lumMod val="10000"/>
                  </a:schemeClr>
                </a:solidFill>
                <a:latin typeface="Segoe UI" panose="020B0502040204020203" pitchFamily="34" charset="0"/>
                <a:cs typeface="Segoe UI" panose="020B0502040204020203" pitchFamily="34" charset="0"/>
              </a:rPr>
              <a:t>Pages</a:t>
            </a:r>
          </a:p>
        </p:txBody>
      </p:sp>
    </p:spTree>
    <p:extLst>
      <p:ext uri="{BB962C8B-B14F-4D97-AF65-F5344CB8AC3E}">
        <p14:creationId xmlns:p14="http://schemas.microsoft.com/office/powerpoint/2010/main" val="2720930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1"/>
          <p:cNvSpPr>
            <a:spLocks noGrp="1"/>
          </p:cNvSpPr>
          <p:nvPr>
            <p:ph idx="1"/>
          </p:nvPr>
        </p:nvSpPr>
        <p:spPr bwMode="auto">
          <a:xfrm>
            <a:off x="457200" y="1057275"/>
            <a:ext cx="8324850" cy="5068888"/>
          </a:xfrm>
          <a:noFill/>
          <a:ln>
            <a:miter lim="800000"/>
            <a:headEnd/>
            <a:tailEnd/>
          </a:ln>
        </p:spPr>
        <p:txBody>
          <a:bodyPr vert="horz" wrap="square" lIns="91440" tIns="45720" rIns="91440" bIns="45720" numCol="1" anchor="t" anchorCtr="0" compatLnSpc="1">
            <a:prstTxWarp prst="textNoShape">
              <a:avLst/>
            </a:prstTxWarp>
          </a:bodyPr>
          <a:lstStyle/>
          <a:p>
            <a:pPr>
              <a:lnSpc>
                <a:spcPct val="200000"/>
              </a:lnSpc>
            </a:pPr>
            <a:r>
              <a:rPr lang="en-US" dirty="0">
                <a:latin typeface="Arial" charset="0"/>
                <a:ea typeface="ＭＳ Ｐゴシック" pitchFamily="34" charset="-128"/>
              </a:rPr>
              <a:t>In this, we will cover</a:t>
            </a:r>
          </a:p>
          <a:p>
            <a:pPr lvl="1">
              <a:lnSpc>
                <a:spcPct val="200000"/>
              </a:lnSpc>
              <a:buFont typeface="Wingdings" charset="2"/>
              <a:buChar char="Ø"/>
            </a:pPr>
            <a:r>
              <a:rPr lang="en-US" dirty="0">
                <a:latin typeface="Arial" charset="0"/>
                <a:ea typeface="ＭＳ Ｐゴシック" pitchFamily="34" charset="-128"/>
              </a:rPr>
              <a:t>Evolution Of MVC</a:t>
            </a:r>
          </a:p>
          <a:p>
            <a:pPr lvl="1">
              <a:lnSpc>
                <a:spcPct val="200000"/>
              </a:lnSpc>
              <a:buFont typeface="Wingdings" charset="2"/>
              <a:buChar char="Ø"/>
            </a:pPr>
            <a:r>
              <a:rPr lang="en-US" dirty="0">
                <a:latin typeface="Arial" charset="0"/>
                <a:ea typeface="ＭＳ Ｐゴシック" pitchFamily="34" charset="-128"/>
              </a:rPr>
              <a:t>Overview</a:t>
            </a:r>
          </a:p>
          <a:p>
            <a:pPr lvl="1">
              <a:lnSpc>
                <a:spcPct val="200000"/>
              </a:lnSpc>
              <a:buFont typeface="Wingdings" charset="2"/>
              <a:buChar char="Ø"/>
            </a:pPr>
            <a:r>
              <a:rPr lang="en-US" dirty="0">
                <a:latin typeface="Arial" charset="0"/>
                <a:ea typeface="ＭＳ Ｐゴシック" pitchFamily="34" charset="-128"/>
              </a:rPr>
              <a:t>Why MVC</a:t>
            </a:r>
          </a:p>
          <a:p>
            <a:pPr lvl="1">
              <a:lnSpc>
                <a:spcPct val="200000"/>
              </a:lnSpc>
              <a:buFont typeface="Wingdings" charset="2"/>
              <a:buChar char="Ø"/>
            </a:pPr>
            <a:r>
              <a:rPr lang="en-US" dirty="0">
                <a:latin typeface="Arial" charset="0"/>
                <a:ea typeface="ＭＳ Ｐゴシック" pitchFamily="34" charset="-128"/>
              </a:rPr>
              <a:t>When to use MVC /Web Forms</a:t>
            </a:r>
          </a:p>
          <a:p>
            <a:pPr lvl="1">
              <a:lnSpc>
                <a:spcPct val="200000"/>
              </a:lnSpc>
              <a:buFont typeface="Wingdings" charset="2"/>
              <a:buChar char="Ø"/>
            </a:pPr>
            <a:r>
              <a:rPr lang="en-US" dirty="0">
                <a:latin typeface="Arial" charset="0"/>
                <a:ea typeface="ＭＳ Ｐゴシック" pitchFamily="34" charset="-128"/>
              </a:rPr>
              <a:t>Installation of MVC 4</a:t>
            </a:r>
          </a:p>
          <a:p>
            <a:pPr lvl="1">
              <a:lnSpc>
                <a:spcPct val="200000"/>
              </a:lnSpc>
              <a:buFont typeface="Wingdings" charset="2"/>
              <a:buChar char="Ø"/>
            </a:pPr>
            <a:r>
              <a:rPr lang="en-US" dirty="0">
                <a:latin typeface="Arial" charset="0"/>
                <a:ea typeface="ＭＳ Ｐゴシック" pitchFamily="34" charset="-128"/>
              </a:rPr>
              <a:t>Examples</a:t>
            </a:r>
          </a:p>
        </p:txBody>
      </p:sp>
      <p:sp>
        <p:nvSpPr>
          <p:cNvPr id="5123" name="Title 2"/>
          <p:cNvSpPr>
            <a:spLocks noGrp="1"/>
          </p:cNvSpPr>
          <p:nvPr>
            <p:ph type="title"/>
          </p:nvPr>
        </p:nvSpPr>
        <p:spPr bwMode="auto">
          <a:xfrm>
            <a:off x="301625" y="257175"/>
            <a:ext cx="8537575" cy="563563"/>
          </a:xfrm>
          <a:noFill/>
          <a:ln>
            <a:miter lim="800000"/>
            <a:headEnd/>
            <a:tailEnd/>
          </a:ln>
        </p:spPr>
        <p:txBody>
          <a:bodyPr vert="horz" wrap="square" lIns="91440" tIns="45720" rIns="91440" bIns="45720" numCol="1" anchor="t" anchorCtr="0" compatLnSpc="1">
            <a:prstTxWarp prst="textNoShape">
              <a:avLst/>
            </a:prstTxWarp>
          </a:bodyPr>
          <a:lstStyle/>
          <a:p>
            <a:r>
              <a:rPr lang="en-US">
                <a:latin typeface="Arial" charset="0"/>
                <a:ea typeface="ＭＳ Ｐゴシック" pitchFamily="34" charset="-128"/>
              </a:rPr>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889E37-05E0-473A-82AE-CD953649E5BE}"/>
              </a:ext>
            </a:extLst>
          </p:cNvPr>
          <p:cNvSpPr>
            <a:spLocks noGrp="1"/>
          </p:cNvSpPr>
          <p:nvPr>
            <p:ph type="title"/>
          </p:nvPr>
        </p:nvSpPr>
        <p:spPr/>
        <p:txBody>
          <a:bodyPr/>
          <a:lstStyle/>
          <a:p>
            <a:r>
              <a:rPr lang="en-US" dirty="0"/>
              <a:t>Client-Side Web Technologies</a:t>
            </a:r>
          </a:p>
        </p:txBody>
      </p:sp>
      <p:sp>
        <p:nvSpPr>
          <p:cNvPr id="4" name="Content Placeholder 2">
            <a:extLst>
              <a:ext uri="{FF2B5EF4-FFF2-40B4-BE49-F238E27FC236}">
                <a16:creationId xmlns:a16="http://schemas.microsoft.com/office/drawing/2014/main" id="{9DE0FD48-4BC0-4F16-B8E3-4058843257B1}"/>
              </a:ext>
            </a:extLst>
          </p:cNvPr>
          <p:cNvSpPr>
            <a:spLocks noGrp="1"/>
          </p:cNvSpPr>
          <p:nvPr/>
        </p:nvSpPr>
        <p:spPr bwMode="auto">
          <a:xfrm>
            <a:off x="458788" y="1029841"/>
            <a:ext cx="3910012" cy="311898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chemeClr val="bg2">
                    <a:lumMod val="10000"/>
                  </a:schemeClr>
                </a:solidFill>
              </a:rPr>
              <a:t>JavaScript</a:t>
            </a:r>
          </a:p>
          <a:p>
            <a:r>
              <a:rPr lang="en-US" dirty="0">
                <a:solidFill>
                  <a:schemeClr val="bg2">
                    <a:lumMod val="10000"/>
                  </a:schemeClr>
                </a:solidFill>
              </a:rPr>
              <a:t>jQuery</a:t>
            </a:r>
          </a:p>
          <a:p>
            <a:r>
              <a:rPr lang="en-US" dirty="0">
                <a:solidFill>
                  <a:schemeClr val="bg2">
                    <a:lumMod val="10000"/>
                  </a:schemeClr>
                </a:solidFill>
              </a:rPr>
              <a:t>AJAX</a:t>
            </a:r>
          </a:p>
          <a:p>
            <a:r>
              <a:rPr lang="en-US" dirty="0">
                <a:solidFill>
                  <a:schemeClr val="bg2">
                    <a:lumMod val="10000"/>
                  </a:schemeClr>
                </a:solidFill>
              </a:rPr>
              <a:t>Angular</a:t>
            </a:r>
          </a:p>
          <a:p>
            <a:r>
              <a:rPr lang="en-US" dirty="0">
                <a:solidFill>
                  <a:schemeClr val="bg2">
                    <a:lumMod val="10000"/>
                  </a:schemeClr>
                </a:solidFill>
              </a:rPr>
              <a:t>React</a:t>
            </a:r>
          </a:p>
          <a:p>
            <a:r>
              <a:rPr lang="en-US" dirty="0">
                <a:solidFill>
                  <a:schemeClr val="bg2">
                    <a:lumMod val="10000"/>
                  </a:schemeClr>
                </a:solidFill>
              </a:rPr>
              <a:t>And more</a:t>
            </a:r>
          </a:p>
        </p:txBody>
      </p:sp>
      <p:grpSp>
        <p:nvGrpSpPr>
          <p:cNvPr id="5" name="Group 4" descr="The image shows that jQuery runs in the browser and affects the HTML and CSS of our website.">
            <a:extLst>
              <a:ext uri="{FF2B5EF4-FFF2-40B4-BE49-F238E27FC236}">
                <a16:creationId xmlns:a16="http://schemas.microsoft.com/office/drawing/2014/main" id="{53BBFAE6-DFCA-4CD5-BC12-75F3BFCBE60A}"/>
              </a:ext>
            </a:extLst>
          </p:cNvPr>
          <p:cNvGrpSpPr/>
          <p:nvPr/>
        </p:nvGrpSpPr>
        <p:grpSpPr>
          <a:xfrm>
            <a:off x="4368800" y="1211150"/>
            <a:ext cx="4445000" cy="5122521"/>
            <a:chOff x="4368800" y="1211150"/>
            <a:chExt cx="4445000" cy="5122521"/>
          </a:xfrm>
        </p:grpSpPr>
        <p:pic>
          <p:nvPicPr>
            <p:cNvPr id="6" name="Picture 5">
              <a:extLst>
                <a:ext uri="{FF2B5EF4-FFF2-40B4-BE49-F238E27FC236}">
                  <a16:creationId xmlns:a16="http://schemas.microsoft.com/office/drawing/2014/main" id="{E37F9D1B-DF74-441C-A13F-FFAB35E9A8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8800" y="1211150"/>
              <a:ext cx="4445000" cy="3490897"/>
            </a:xfrm>
            <a:prstGeom prst="rect">
              <a:avLst/>
            </a:prstGeom>
          </p:spPr>
        </p:pic>
        <p:pic>
          <p:nvPicPr>
            <p:cNvPr id="7" name="Picture 6">
              <a:extLst>
                <a:ext uri="{FF2B5EF4-FFF2-40B4-BE49-F238E27FC236}">
                  <a16:creationId xmlns:a16="http://schemas.microsoft.com/office/drawing/2014/main" id="{2ABDED23-839C-46BA-94E1-182631180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4676" y="4328253"/>
              <a:ext cx="2237047" cy="2005418"/>
            </a:xfrm>
            <a:prstGeom prst="rect">
              <a:avLst/>
            </a:prstGeom>
          </p:spPr>
        </p:pic>
      </p:grpSp>
      <p:sp>
        <p:nvSpPr>
          <p:cNvPr id="8" name="TextBox 9">
            <a:extLst>
              <a:ext uri="{FF2B5EF4-FFF2-40B4-BE49-F238E27FC236}">
                <a16:creationId xmlns:a16="http://schemas.microsoft.com/office/drawing/2014/main" id="{F3EB3972-64D1-4DE9-8273-3CB4EEA44DA4}"/>
              </a:ext>
            </a:extLst>
          </p:cNvPr>
          <p:cNvSpPr txBox="1"/>
          <p:nvPr/>
        </p:nvSpPr>
        <p:spPr>
          <a:xfrm>
            <a:off x="4607635" y="2126732"/>
            <a:ext cx="1047255" cy="738664"/>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sz="1400" b="0" dirty="0">
                <a:solidFill>
                  <a:schemeClr val="bg2">
                    <a:lumMod val="10000"/>
                  </a:schemeClr>
                </a:solidFill>
                <a:latin typeface="Lucida Sans Unicode" panose="020B0602030504020204" pitchFamily="34" charset="0"/>
                <a:ea typeface="Verdana" panose="020B0604030504040204" pitchFamily="34" charset="0"/>
                <a:cs typeface="Lucida Sans Unicode" panose="020B0602030504020204" pitchFamily="34" charset="0"/>
              </a:rPr>
              <a:t>&lt;p&gt;</a:t>
            </a:r>
          </a:p>
          <a:p>
            <a:r>
              <a:rPr lang="en-GB" sz="1400" b="0" dirty="0">
                <a:solidFill>
                  <a:schemeClr val="bg2">
                    <a:lumMod val="10000"/>
                  </a:schemeClr>
                </a:solidFill>
                <a:latin typeface="Lucida Sans Unicode" panose="020B0602030504020204" pitchFamily="34" charset="0"/>
                <a:ea typeface="Verdana" panose="020B0604030504040204" pitchFamily="34" charset="0"/>
                <a:cs typeface="Lucida Sans Unicode" panose="020B0602030504020204" pitchFamily="34" charset="0"/>
              </a:rPr>
              <a:t>  Content</a:t>
            </a:r>
          </a:p>
          <a:p>
            <a:r>
              <a:rPr lang="en-GB" sz="1400" b="0" dirty="0">
                <a:solidFill>
                  <a:schemeClr val="bg2">
                    <a:lumMod val="10000"/>
                  </a:schemeClr>
                </a:solidFill>
                <a:latin typeface="Lucida Sans Unicode" panose="020B0602030504020204" pitchFamily="34" charset="0"/>
                <a:ea typeface="Verdana" panose="020B0604030504040204" pitchFamily="34" charset="0"/>
                <a:cs typeface="Lucida Sans Unicode" panose="020B0602030504020204" pitchFamily="34" charset="0"/>
              </a:rPr>
              <a:t>&lt;/p&gt;</a:t>
            </a:r>
          </a:p>
        </p:txBody>
      </p:sp>
      <p:sp>
        <p:nvSpPr>
          <p:cNvPr id="9" name="TextBox 10">
            <a:extLst>
              <a:ext uri="{FF2B5EF4-FFF2-40B4-BE49-F238E27FC236}">
                <a16:creationId xmlns:a16="http://schemas.microsoft.com/office/drawing/2014/main" id="{89EC5EBC-FFF5-41E9-96AE-EFA706BE5033}"/>
              </a:ext>
            </a:extLst>
          </p:cNvPr>
          <p:cNvSpPr txBox="1"/>
          <p:nvPr/>
        </p:nvSpPr>
        <p:spPr>
          <a:xfrm>
            <a:off x="4598745" y="3401536"/>
            <a:ext cx="1361270" cy="738664"/>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sz="1400" b="0" dirty="0">
                <a:solidFill>
                  <a:schemeClr val="bg2">
                    <a:lumMod val="10000"/>
                  </a:schemeClr>
                </a:solidFill>
                <a:latin typeface="Lucida Sans Unicode" panose="020B0602030504020204" pitchFamily="34" charset="0"/>
                <a:cs typeface="Lucida Sans Unicode" panose="020B0602030504020204" pitchFamily="34" charset="0"/>
              </a:rPr>
              <a:t>p {</a:t>
            </a:r>
          </a:p>
          <a:p>
            <a:r>
              <a:rPr lang="en-GB" sz="1400" b="0" dirty="0">
                <a:solidFill>
                  <a:schemeClr val="bg2">
                    <a:lumMod val="10000"/>
                  </a:schemeClr>
                </a:solidFill>
                <a:latin typeface="Lucida Sans Unicode" panose="020B0602030504020204" pitchFamily="34" charset="0"/>
                <a:cs typeface="Lucida Sans Unicode" panose="020B0602030504020204" pitchFamily="34" charset="0"/>
              </a:rPr>
              <a:t>  </a:t>
            </a:r>
            <a:r>
              <a:rPr lang="en-GB" sz="1400" b="0" dirty="0" err="1">
                <a:solidFill>
                  <a:schemeClr val="bg2">
                    <a:lumMod val="10000"/>
                  </a:schemeClr>
                </a:solidFill>
                <a:latin typeface="Lucida Sans Unicode" panose="020B0602030504020204" pitchFamily="34" charset="0"/>
                <a:cs typeface="Lucida Sans Unicode" panose="020B0602030504020204" pitchFamily="34" charset="0"/>
              </a:rPr>
              <a:t>color</a:t>
            </a:r>
            <a:r>
              <a:rPr lang="en-GB" sz="1400" b="0" dirty="0">
                <a:solidFill>
                  <a:schemeClr val="bg2">
                    <a:lumMod val="10000"/>
                  </a:schemeClr>
                </a:solidFill>
                <a:latin typeface="Lucida Sans Unicode" panose="020B0602030504020204" pitchFamily="34" charset="0"/>
                <a:cs typeface="Lucida Sans Unicode" panose="020B0602030504020204" pitchFamily="34" charset="0"/>
              </a:rPr>
              <a:t>: black;</a:t>
            </a:r>
          </a:p>
          <a:p>
            <a:r>
              <a:rPr lang="en-GB" sz="1400" b="0" dirty="0">
                <a:solidFill>
                  <a:schemeClr val="bg2">
                    <a:lumMod val="10000"/>
                  </a:schemeClr>
                </a:solidFill>
                <a:latin typeface="Lucida Sans Unicode" panose="020B0602030504020204" pitchFamily="34" charset="0"/>
                <a:cs typeface="Lucida Sans Unicode" panose="020B0602030504020204" pitchFamily="34" charset="0"/>
              </a:rPr>
              <a:t>}</a:t>
            </a:r>
          </a:p>
        </p:txBody>
      </p:sp>
      <p:pic>
        <p:nvPicPr>
          <p:cNvPr id="10" name="Picture 9">
            <a:extLst>
              <a:ext uri="{FF2B5EF4-FFF2-40B4-BE49-F238E27FC236}">
                <a16:creationId xmlns:a16="http://schemas.microsoft.com/office/drawing/2014/main" id="{44834043-6A74-4A3B-8E2D-C0FBFD9605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4415" y="2773181"/>
            <a:ext cx="2125544" cy="526325"/>
          </a:xfrm>
          <a:prstGeom prst="rect">
            <a:avLst/>
          </a:prstGeom>
        </p:spPr>
      </p:pic>
      <p:sp>
        <p:nvSpPr>
          <p:cNvPr id="11" name="Left Arrow 10">
            <a:extLst>
              <a:ext uri="{FF2B5EF4-FFF2-40B4-BE49-F238E27FC236}">
                <a16:creationId xmlns:a16="http://schemas.microsoft.com/office/drawing/2014/main" id="{305EBA93-E914-4B8B-8299-B32940BAD9E2}"/>
              </a:ext>
            </a:extLst>
          </p:cNvPr>
          <p:cNvSpPr/>
          <p:nvPr/>
        </p:nvSpPr>
        <p:spPr bwMode="auto">
          <a:xfrm rot="20000952">
            <a:off x="5582837" y="3083337"/>
            <a:ext cx="685789" cy="322350"/>
          </a:xfrm>
          <a:prstGeom prst="lef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dk1"/>
                </a:solidFill>
                <a:latin typeface="+mn-lt"/>
                <a:ea typeface="+mn-ea"/>
                <a:cs typeface="+mn-cs"/>
              </a:defRPr>
            </a:lvl1pPr>
            <a:lvl2pPr marL="457200" algn="l" rtl="0" fontAlgn="base">
              <a:spcBef>
                <a:spcPct val="0"/>
              </a:spcBef>
              <a:spcAft>
                <a:spcPct val="0"/>
              </a:spcAft>
              <a:defRPr b="1" kern="1200">
                <a:solidFill>
                  <a:schemeClr val="dk1"/>
                </a:solidFill>
                <a:latin typeface="+mn-lt"/>
                <a:ea typeface="+mn-ea"/>
                <a:cs typeface="+mn-cs"/>
              </a:defRPr>
            </a:lvl2pPr>
            <a:lvl3pPr marL="914400" algn="l" rtl="0" fontAlgn="base">
              <a:spcBef>
                <a:spcPct val="0"/>
              </a:spcBef>
              <a:spcAft>
                <a:spcPct val="0"/>
              </a:spcAft>
              <a:defRPr b="1" kern="1200">
                <a:solidFill>
                  <a:schemeClr val="dk1"/>
                </a:solidFill>
                <a:latin typeface="+mn-lt"/>
                <a:ea typeface="+mn-ea"/>
                <a:cs typeface="+mn-cs"/>
              </a:defRPr>
            </a:lvl3pPr>
            <a:lvl4pPr marL="1371600" algn="l" rtl="0" fontAlgn="base">
              <a:spcBef>
                <a:spcPct val="0"/>
              </a:spcBef>
              <a:spcAft>
                <a:spcPct val="0"/>
              </a:spcAft>
              <a:defRPr b="1" kern="1200">
                <a:solidFill>
                  <a:schemeClr val="dk1"/>
                </a:solidFill>
                <a:latin typeface="+mn-lt"/>
                <a:ea typeface="+mn-ea"/>
                <a:cs typeface="+mn-cs"/>
              </a:defRPr>
            </a:lvl4pPr>
            <a:lvl5pPr marL="1828800" algn="l" rtl="0" fontAlgn="base">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800" b="1" i="0" u="none" strike="noStrike" cap="none" normalizeH="0" baseline="0">
              <a:ln>
                <a:noFill/>
              </a:ln>
              <a:solidFill>
                <a:schemeClr val="bg2">
                  <a:lumMod val="10000"/>
                </a:schemeClr>
              </a:solidFill>
              <a:effectLst/>
              <a:latin typeface="Verdana" pitchFamily="34" charset="0"/>
            </a:endParaRPr>
          </a:p>
        </p:txBody>
      </p:sp>
      <p:sp>
        <p:nvSpPr>
          <p:cNvPr id="12" name="Left Arrow 11">
            <a:extLst>
              <a:ext uri="{FF2B5EF4-FFF2-40B4-BE49-F238E27FC236}">
                <a16:creationId xmlns:a16="http://schemas.microsoft.com/office/drawing/2014/main" id="{426D1794-5757-4CCD-9BB8-BAC1D5916A46}"/>
              </a:ext>
            </a:extLst>
          </p:cNvPr>
          <p:cNvSpPr/>
          <p:nvPr/>
        </p:nvSpPr>
        <p:spPr bwMode="auto">
          <a:xfrm rot="1530561">
            <a:off x="5582719" y="2535453"/>
            <a:ext cx="685789" cy="322350"/>
          </a:xfrm>
          <a:prstGeom prst="lef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dk1"/>
                </a:solidFill>
                <a:latin typeface="+mn-lt"/>
                <a:ea typeface="+mn-ea"/>
                <a:cs typeface="+mn-cs"/>
              </a:defRPr>
            </a:lvl1pPr>
            <a:lvl2pPr marL="457200" algn="l" rtl="0" fontAlgn="base">
              <a:spcBef>
                <a:spcPct val="0"/>
              </a:spcBef>
              <a:spcAft>
                <a:spcPct val="0"/>
              </a:spcAft>
              <a:defRPr b="1" kern="1200">
                <a:solidFill>
                  <a:schemeClr val="dk1"/>
                </a:solidFill>
                <a:latin typeface="+mn-lt"/>
                <a:ea typeface="+mn-ea"/>
                <a:cs typeface="+mn-cs"/>
              </a:defRPr>
            </a:lvl2pPr>
            <a:lvl3pPr marL="914400" algn="l" rtl="0" fontAlgn="base">
              <a:spcBef>
                <a:spcPct val="0"/>
              </a:spcBef>
              <a:spcAft>
                <a:spcPct val="0"/>
              </a:spcAft>
              <a:defRPr b="1" kern="1200">
                <a:solidFill>
                  <a:schemeClr val="dk1"/>
                </a:solidFill>
                <a:latin typeface="+mn-lt"/>
                <a:ea typeface="+mn-ea"/>
                <a:cs typeface="+mn-cs"/>
              </a:defRPr>
            </a:lvl3pPr>
            <a:lvl4pPr marL="1371600" algn="l" rtl="0" fontAlgn="base">
              <a:spcBef>
                <a:spcPct val="0"/>
              </a:spcBef>
              <a:spcAft>
                <a:spcPct val="0"/>
              </a:spcAft>
              <a:defRPr b="1" kern="1200">
                <a:solidFill>
                  <a:schemeClr val="dk1"/>
                </a:solidFill>
                <a:latin typeface="+mn-lt"/>
                <a:ea typeface="+mn-ea"/>
                <a:cs typeface="+mn-cs"/>
              </a:defRPr>
            </a:lvl4pPr>
            <a:lvl5pPr marL="1828800" algn="l" rtl="0" fontAlgn="base">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800" b="1" i="0" u="none" strike="noStrike" cap="none" normalizeH="0" baseline="0">
              <a:ln>
                <a:noFill/>
              </a:ln>
              <a:solidFill>
                <a:schemeClr val="bg2">
                  <a:lumMod val="10000"/>
                </a:schemeClr>
              </a:solidFill>
              <a:effectLst/>
              <a:latin typeface="Verdana" pitchFamily="34" charset="0"/>
            </a:endParaRPr>
          </a:p>
        </p:txBody>
      </p:sp>
      <p:pic>
        <p:nvPicPr>
          <p:cNvPr id="13" name="Picture 12" descr="×ª××¦××ª ×ª××× × ×¢×××¨ âªangular logoâ¬â">
            <a:extLst>
              <a:ext uri="{FF2B5EF4-FFF2-40B4-BE49-F238E27FC236}">
                <a16:creationId xmlns:a16="http://schemas.microsoft.com/office/drawing/2014/main" id="{D1452B5C-BE91-4297-934F-C2B3CA2ACD4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9915" y="5176055"/>
            <a:ext cx="1105269" cy="1105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167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F5B746-2A7C-417A-8357-4EA3C959AC5B}"/>
              </a:ext>
            </a:extLst>
          </p:cNvPr>
          <p:cNvSpPr>
            <a:spLocks noGrp="1"/>
          </p:cNvSpPr>
          <p:nvPr>
            <p:ph idx="1"/>
          </p:nvPr>
        </p:nvSpPr>
        <p:spPr>
          <a:xfrm>
            <a:off x="245660" y="1018087"/>
            <a:ext cx="5985323" cy="5589184"/>
          </a:xfrm>
        </p:spPr>
        <p:txBody>
          <a:bodyPr/>
          <a:lstStyle/>
          <a:p>
            <a:pPr>
              <a:lnSpc>
                <a:spcPct val="150000"/>
              </a:lnSpc>
            </a:pPr>
            <a:r>
              <a:rPr lang="en-US" dirty="0"/>
              <a:t>Every website must be hosted by a web server. </a:t>
            </a:r>
          </a:p>
          <a:p>
            <a:pPr>
              <a:lnSpc>
                <a:spcPct val="150000"/>
              </a:lnSpc>
            </a:pPr>
            <a:r>
              <a:rPr lang="en-US" dirty="0"/>
              <a:t>A web server receives requests for web content from browsers, runs any server-side code, and returns web pages, images, and other content. </a:t>
            </a:r>
          </a:p>
          <a:p>
            <a:pPr>
              <a:lnSpc>
                <a:spcPct val="150000"/>
              </a:lnSpc>
            </a:pPr>
            <a:r>
              <a:rPr lang="en-US" dirty="0"/>
              <a:t>HTTP is used for communication between the web browser and the web server.</a:t>
            </a:r>
          </a:p>
          <a:p>
            <a:pPr>
              <a:lnSpc>
                <a:spcPct val="150000"/>
              </a:lnSpc>
            </a:pPr>
            <a:r>
              <a:rPr lang="en-US" b="1" dirty="0"/>
              <a:t>IIS</a:t>
            </a:r>
          </a:p>
          <a:p>
            <a:pPr marL="742950" lvl="2" indent="-342900">
              <a:lnSpc>
                <a:spcPct val="150000"/>
              </a:lnSpc>
            </a:pPr>
            <a:r>
              <a:rPr lang="en-US" sz="1800" dirty="0"/>
              <a:t>IIS is a web server that can scale up from a small website running on a single web server to a large website running on a multiple web server farms.</a:t>
            </a:r>
          </a:p>
          <a:p>
            <a:pPr marL="742950" lvl="2" indent="-342900">
              <a:lnSpc>
                <a:spcPct val="150000"/>
              </a:lnSpc>
            </a:pPr>
            <a:r>
              <a:rPr lang="en-US" sz="1800" dirty="0"/>
              <a:t>IIS is available with Windows Server.</a:t>
            </a:r>
          </a:p>
        </p:txBody>
      </p:sp>
      <p:sp>
        <p:nvSpPr>
          <p:cNvPr id="3" name="Title 2">
            <a:extLst>
              <a:ext uri="{FF2B5EF4-FFF2-40B4-BE49-F238E27FC236}">
                <a16:creationId xmlns:a16="http://schemas.microsoft.com/office/drawing/2014/main" id="{96AA87A9-8AA7-46D7-A750-53EF57E9D389}"/>
              </a:ext>
            </a:extLst>
          </p:cNvPr>
          <p:cNvSpPr>
            <a:spLocks noGrp="1"/>
          </p:cNvSpPr>
          <p:nvPr>
            <p:ph type="title"/>
          </p:nvPr>
        </p:nvSpPr>
        <p:spPr/>
        <p:txBody>
          <a:bodyPr/>
          <a:lstStyle/>
          <a:p>
            <a:r>
              <a:rPr lang="en-US" dirty="0"/>
              <a:t>Hosting</a:t>
            </a:r>
          </a:p>
        </p:txBody>
      </p:sp>
      <p:pic>
        <p:nvPicPr>
          <p:cNvPr id="4" name="Picture 3">
            <a:extLst>
              <a:ext uri="{FF2B5EF4-FFF2-40B4-BE49-F238E27FC236}">
                <a16:creationId xmlns:a16="http://schemas.microsoft.com/office/drawing/2014/main" id="{A17CDC4D-7604-49B0-89FE-97CBEA250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146" y="1464695"/>
            <a:ext cx="1654086" cy="1704768"/>
          </a:xfrm>
          <a:prstGeom prst="rect">
            <a:avLst/>
          </a:prstGeom>
        </p:spPr>
      </p:pic>
      <p:pic>
        <p:nvPicPr>
          <p:cNvPr id="5" name="Picture 4">
            <a:extLst>
              <a:ext uri="{FF2B5EF4-FFF2-40B4-BE49-F238E27FC236}">
                <a16:creationId xmlns:a16="http://schemas.microsoft.com/office/drawing/2014/main" id="{5E228ED1-7A10-4BFA-8793-674D53995C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4794" y="2087314"/>
            <a:ext cx="710130" cy="1259344"/>
          </a:xfrm>
          <a:prstGeom prst="rect">
            <a:avLst/>
          </a:prstGeom>
        </p:spPr>
      </p:pic>
    </p:spTree>
    <p:extLst>
      <p:ext uri="{BB962C8B-B14F-4D97-AF65-F5344CB8AC3E}">
        <p14:creationId xmlns:p14="http://schemas.microsoft.com/office/powerpoint/2010/main" val="902485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F5B746-2A7C-417A-8357-4EA3C959AC5B}"/>
              </a:ext>
            </a:extLst>
          </p:cNvPr>
          <p:cNvSpPr>
            <a:spLocks noGrp="1"/>
          </p:cNvSpPr>
          <p:nvPr>
            <p:ph idx="1"/>
          </p:nvPr>
        </p:nvSpPr>
        <p:spPr>
          <a:xfrm>
            <a:off x="245660" y="1018087"/>
            <a:ext cx="5985323" cy="5589184"/>
          </a:xfrm>
        </p:spPr>
        <p:txBody>
          <a:bodyPr/>
          <a:lstStyle/>
          <a:p>
            <a:r>
              <a:rPr lang="en-US" b="1" dirty="0"/>
              <a:t>IIS Express</a:t>
            </a:r>
          </a:p>
          <a:p>
            <a:pPr lvl="1"/>
            <a:r>
              <a:rPr lang="en-US" sz="1800" dirty="0"/>
              <a:t>Internet Information Services Express is a lightweight version of IIS, which is optimized for development and testing. IIS Express does not provide all the features of IIS on Windows Server</a:t>
            </a:r>
          </a:p>
          <a:p>
            <a:pPr lvl="1"/>
            <a:endParaRPr lang="en-US" sz="1800" dirty="0"/>
          </a:p>
          <a:p>
            <a:r>
              <a:rPr lang="en-US" b="1" dirty="0"/>
              <a:t>Other Web Servers</a:t>
            </a:r>
          </a:p>
          <a:p>
            <a:pPr lvl="1"/>
            <a:r>
              <a:rPr lang="en-US" sz="1800" dirty="0"/>
              <a:t>Apache is a popular non-Microsoft web server and there are other alternatives such as Nginx. </a:t>
            </a:r>
          </a:p>
          <a:p>
            <a:pPr lvl="1"/>
            <a:r>
              <a:rPr lang="en-US" sz="1800" dirty="0"/>
              <a:t>Both can be installed on Windows Server or Windows client computers to host websites during development or for production deployments.</a:t>
            </a:r>
          </a:p>
          <a:p>
            <a:pPr lvl="1"/>
            <a:endParaRPr lang="en-US" sz="1800" dirty="0"/>
          </a:p>
          <a:p>
            <a:pPr lvl="1"/>
            <a:r>
              <a:rPr lang="en-US" sz="1800" dirty="0"/>
              <a:t>Azure: Can be deployed on Azure.</a:t>
            </a:r>
            <a:endParaRPr lang="en-US" dirty="0"/>
          </a:p>
        </p:txBody>
      </p:sp>
      <p:sp>
        <p:nvSpPr>
          <p:cNvPr id="3" name="Title 2">
            <a:extLst>
              <a:ext uri="{FF2B5EF4-FFF2-40B4-BE49-F238E27FC236}">
                <a16:creationId xmlns:a16="http://schemas.microsoft.com/office/drawing/2014/main" id="{96AA87A9-8AA7-46D7-A750-53EF57E9D389}"/>
              </a:ext>
            </a:extLst>
          </p:cNvPr>
          <p:cNvSpPr>
            <a:spLocks noGrp="1"/>
          </p:cNvSpPr>
          <p:nvPr>
            <p:ph type="title"/>
          </p:nvPr>
        </p:nvSpPr>
        <p:spPr/>
        <p:txBody>
          <a:bodyPr/>
          <a:lstStyle/>
          <a:p>
            <a:r>
              <a:rPr lang="en-US" dirty="0"/>
              <a:t>Hosting</a:t>
            </a:r>
          </a:p>
        </p:txBody>
      </p:sp>
      <p:pic>
        <p:nvPicPr>
          <p:cNvPr id="4" name="Picture 3">
            <a:extLst>
              <a:ext uri="{FF2B5EF4-FFF2-40B4-BE49-F238E27FC236}">
                <a16:creationId xmlns:a16="http://schemas.microsoft.com/office/drawing/2014/main" id="{A17CDC4D-7604-49B0-89FE-97CBEA250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146" y="1464695"/>
            <a:ext cx="1654086" cy="1704768"/>
          </a:xfrm>
          <a:prstGeom prst="rect">
            <a:avLst/>
          </a:prstGeom>
        </p:spPr>
      </p:pic>
      <p:pic>
        <p:nvPicPr>
          <p:cNvPr id="5" name="Picture 4">
            <a:extLst>
              <a:ext uri="{FF2B5EF4-FFF2-40B4-BE49-F238E27FC236}">
                <a16:creationId xmlns:a16="http://schemas.microsoft.com/office/drawing/2014/main" id="{5E228ED1-7A10-4BFA-8793-674D53995C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4794" y="2087314"/>
            <a:ext cx="710130" cy="1259344"/>
          </a:xfrm>
          <a:prstGeom prst="rect">
            <a:avLst/>
          </a:prstGeom>
        </p:spPr>
      </p:pic>
    </p:spTree>
    <p:extLst>
      <p:ext uri="{BB962C8B-B14F-4D97-AF65-F5344CB8AC3E}">
        <p14:creationId xmlns:p14="http://schemas.microsoft.com/office/powerpoint/2010/main" val="518632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F5B746-2A7C-417A-8357-4EA3C959AC5B}"/>
              </a:ext>
            </a:extLst>
          </p:cNvPr>
          <p:cNvSpPr>
            <a:spLocks noGrp="1"/>
          </p:cNvSpPr>
          <p:nvPr>
            <p:ph idx="1"/>
          </p:nvPr>
        </p:nvSpPr>
        <p:spPr>
          <a:xfrm>
            <a:off x="245660" y="1018087"/>
            <a:ext cx="5985323" cy="5589184"/>
          </a:xfrm>
        </p:spPr>
        <p:txBody>
          <a:bodyPr/>
          <a:lstStyle/>
          <a:p>
            <a:pPr lvl="1"/>
            <a:r>
              <a:rPr lang="en-US" sz="1800" dirty="0"/>
              <a:t>Azure: </a:t>
            </a:r>
          </a:p>
          <a:p>
            <a:pPr lvl="2">
              <a:lnSpc>
                <a:spcPct val="150000"/>
              </a:lnSpc>
            </a:pPr>
            <a:r>
              <a:rPr lang="en-US" sz="1600" dirty="0"/>
              <a:t>Flexible Scaling</a:t>
            </a:r>
          </a:p>
          <a:p>
            <a:pPr lvl="2">
              <a:lnSpc>
                <a:spcPct val="150000"/>
              </a:lnSpc>
            </a:pPr>
            <a:r>
              <a:rPr lang="en-US" sz="1600" dirty="0"/>
              <a:t>Flexible Pricing: You can go for Pay as You Go</a:t>
            </a:r>
          </a:p>
          <a:p>
            <a:pPr lvl="2">
              <a:lnSpc>
                <a:spcPct val="150000"/>
              </a:lnSpc>
            </a:pPr>
            <a:r>
              <a:rPr lang="en-US" sz="1600" dirty="0"/>
              <a:t>Worldwide presence</a:t>
            </a:r>
          </a:p>
          <a:p>
            <a:pPr lvl="2">
              <a:lnSpc>
                <a:spcPct val="150000"/>
              </a:lnSpc>
            </a:pPr>
            <a:r>
              <a:rPr lang="en-US" sz="1600" dirty="0"/>
              <a:t>First Class Security</a:t>
            </a:r>
            <a:endParaRPr lang="en-US" dirty="0"/>
          </a:p>
        </p:txBody>
      </p:sp>
      <p:sp>
        <p:nvSpPr>
          <p:cNvPr id="3" name="Title 2">
            <a:extLst>
              <a:ext uri="{FF2B5EF4-FFF2-40B4-BE49-F238E27FC236}">
                <a16:creationId xmlns:a16="http://schemas.microsoft.com/office/drawing/2014/main" id="{96AA87A9-8AA7-46D7-A750-53EF57E9D389}"/>
              </a:ext>
            </a:extLst>
          </p:cNvPr>
          <p:cNvSpPr>
            <a:spLocks noGrp="1"/>
          </p:cNvSpPr>
          <p:nvPr>
            <p:ph type="title"/>
          </p:nvPr>
        </p:nvSpPr>
        <p:spPr/>
        <p:txBody>
          <a:bodyPr/>
          <a:lstStyle/>
          <a:p>
            <a:r>
              <a:rPr lang="en-US" dirty="0"/>
              <a:t>Hosting</a:t>
            </a:r>
          </a:p>
        </p:txBody>
      </p:sp>
      <p:pic>
        <p:nvPicPr>
          <p:cNvPr id="4" name="Picture 3">
            <a:extLst>
              <a:ext uri="{FF2B5EF4-FFF2-40B4-BE49-F238E27FC236}">
                <a16:creationId xmlns:a16="http://schemas.microsoft.com/office/drawing/2014/main" id="{A17CDC4D-7604-49B0-89FE-97CBEA250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146" y="1464695"/>
            <a:ext cx="1654086" cy="1704768"/>
          </a:xfrm>
          <a:prstGeom prst="rect">
            <a:avLst/>
          </a:prstGeom>
        </p:spPr>
      </p:pic>
      <p:pic>
        <p:nvPicPr>
          <p:cNvPr id="5" name="Picture 4">
            <a:extLst>
              <a:ext uri="{FF2B5EF4-FFF2-40B4-BE49-F238E27FC236}">
                <a16:creationId xmlns:a16="http://schemas.microsoft.com/office/drawing/2014/main" id="{5E228ED1-7A10-4BFA-8793-674D53995C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4794" y="2087314"/>
            <a:ext cx="710130" cy="1259344"/>
          </a:xfrm>
          <a:prstGeom prst="rect">
            <a:avLst/>
          </a:prstGeom>
        </p:spPr>
      </p:pic>
    </p:spTree>
    <p:extLst>
      <p:ext uri="{BB962C8B-B14F-4D97-AF65-F5344CB8AC3E}">
        <p14:creationId xmlns:p14="http://schemas.microsoft.com/office/powerpoint/2010/main" val="2615461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19EDFB-02F7-4710-B1FB-08FCB7CE527E}"/>
              </a:ext>
            </a:extLst>
          </p:cNvPr>
          <p:cNvSpPr>
            <a:spLocks noGrp="1"/>
          </p:cNvSpPr>
          <p:nvPr>
            <p:ph type="title"/>
          </p:nvPr>
        </p:nvSpPr>
        <p:spPr/>
        <p:txBody>
          <a:bodyPr/>
          <a:lstStyle/>
          <a:p>
            <a:r>
              <a:rPr lang="en-US" dirty="0" err="1"/>
              <a:t>.Net</a:t>
            </a:r>
            <a:r>
              <a:rPr lang="en-US" dirty="0"/>
              <a:t> Core vs </a:t>
            </a:r>
            <a:r>
              <a:rPr lang="en-US" dirty="0" err="1"/>
              <a:t>.Net</a:t>
            </a:r>
            <a:r>
              <a:rPr lang="en-US" dirty="0"/>
              <a:t> Framework</a:t>
            </a:r>
          </a:p>
        </p:txBody>
      </p:sp>
      <p:graphicFrame>
        <p:nvGraphicFramePr>
          <p:cNvPr id="8" name="Table 7">
            <a:extLst>
              <a:ext uri="{FF2B5EF4-FFF2-40B4-BE49-F238E27FC236}">
                <a16:creationId xmlns:a16="http://schemas.microsoft.com/office/drawing/2014/main" id="{99FD91D9-F02E-4CD8-91F4-E959A113E595}"/>
              </a:ext>
            </a:extLst>
          </p:cNvPr>
          <p:cNvGraphicFramePr>
            <a:graphicFrameLocks noGrp="1"/>
          </p:cNvGraphicFramePr>
          <p:nvPr>
            <p:extLst>
              <p:ext uri="{D42A27DB-BD31-4B8C-83A1-F6EECF244321}">
                <p14:modId xmlns:p14="http://schemas.microsoft.com/office/powerpoint/2010/main" val="3137276020"/>
              </p:ext>
            </p:extLst>
          </p:nvPr>
        </p:nvGraphicFramePr>
        <p:xfrm>
          <a:off x="245660" y="1084577"/>
          <a:ext cx="8693624" cy="5514024"/>
        </p:xfrm>
        <a:graphic>
          <a:graphicData uri="http://schemas.openxmlformats.org/drawingml/2006/table">
            <a:tbl>
              <a:tblPr firstRow="1" bandRow="1">
                <a:tableStyleId>{00A15C55-8517-42AA-B614-E9B94910E393}</a:tableStyleId>
              </a:tblPr>
              <a:tblGrid>
                <a:gridCol w="4346812">
                  <a:extLst>
                    <a:ext uri="{9D8B030D-6E8A-4147-A177-3AD203B41FA5}">
                      <a16:colId xmlns:a16="http://schemas.microsoft.com/office/drawing/2014/main" val="150040774"/>
                    </a:ext>
                  </a:extLst>
                </a:gridCol>
                <a:gridCol w="4346812">
                  <a:extLst>
                    <a:ext uri="{9D8B030D-6E8A-4147-A177-3AD203B41FA5}">
                      <a16:colId xmlns:a16="http://schemas.microsoft.com/office/drawing/2014/main" val="747612579"/>
                    </a:ext>
                  </a:extLst>
                </a:gridCol>
              </a:tblGrid>
              <a:tr h="370840">
                <a:tc>
                  <a:txBody>
                    <a:bodyPr/>
                    <a:lstStyle/>
                    <a:p>
                      <a:pPr algn="ctr" fontAlgn="b">
                        <a:lnSpc>
                          <a:spcPct val="150000"/>
                        </a:lnSpc>
                      </a:pPr>
                      <a:r>
                        <a:rPr lang="en-US" sz="2000" b="0" i="0" u="none" strike="noStrike" dirty="0" err="1">
                          <a:solidFill>
                            <a:srgbClr val="000000"/>
                          </a:solidFill>
                          <a:effectLst/>
                          <a:latin typeface="Calibri" panose="020F0502020204030204" pitchFamily="34" charset="0"/>
                        </a:rPr>
                        <a:t>.Net</a:t>
                      </a:r>
                      <a:r>
                        <a:rPr lang="en-US" sz="2000" b="0" i="0" u="none" strike="noStrike" dirty="0">
                          <a:solidFill>
                            <a:srgbClr val="000000"/>
                          </a:solidFill>
                          <a:effectLst/>
                          <a:latin typeface="Calibri" panose="020F0502020204030204" pitchFamily="34" charset="0"/>
                        </a:rPr>
                        <a:t> Core</a:t>
                      </a:r>
                    </a:p>
                  </a:txBody>
                  <a:tcPr marL="9525" marR="9525" marT="9525" marB="0"/>
                </a:tc>
                <a:tc>
                  <a:txBody>
                    <a:bodyPr/>
                    <a:lstStyle/>
                    <a:p>
                      <a:pPr algn="ctr" fontAlgn="b">
                        <a:lnSpc>
                          <a:spcPct val="150000"/>
                        </a:lnSpc>
                      </a:pPr>
                      <a:r>
                        <a:rPr lang="en-US" sz="2000" b="0" i="0" u="none" strike="noStrike" dirty="0" err="1">
                          <a:solidFill>
                            <a:srgbClr val="000000"/>
                          </a:solidFill>
                          <a:effectLst/>
                          <a:latin typeface="Calibri" panose="020F0502020204030204" pitchFamily="34" charset="0"/>
                        </a:rPr>
                        <a:t>.Net</a:t>
                      </a:r>
                      <a:r>
                        <a:rPr lang="en-US" sz="2000" b="0" i="0" u="none" strike="noStrike" dirty="0">
                          <a:solidFill>
                            <a:srgbClr val="000000"/>
                          </a:solidFill>
                          <a:effectLst/>
                          <a:latin typeface="Calibri" panose="020F0502020204030204" pitchFamily="34" charset="0"/>
                        </a:rPr>
                        <a:t> Framework</a:t>
                      </a:r>
                    </a:p>
                  </a:txBody>
                  <a:tcPr marL="9525" marR="9525" marT="9525" marB="0"/>
                </a:tc>
                <a:extLst>
                  <a:ext uri="{0D108BD9-81ED-4DB2-BD59-A6C34878D82A}">
                    <a16:rowId xmlns:a16="http://schemas.microsoft.com/office/drawing/2014/main" val="361498466"/>
                  </a:ext>
                </a:extLst>
              </a:tr>
              <a:tr h="370840">
                <a:tc>
                  <a:txBody>
                    <a:bodyPr/>
                    <a:lstStyle/>
                    <a:p>
                      <a:pPr algn="l" fontAlgn="b">
                        <a:lnSpc>
                          <a:spcPct val="150000"/>
                        </a:lnSpc>
                        <a:buClr>
                          <a:srgbClr val="000000"/>
                        </a:buClr>
                        <a:buSzPts val="1100"/>
                        <a:buFont typeface="Calibri" panose="020F0502020204030204" pitchFamily="34" charset="0"/>
                        <a:buNone/>
                      </a:pPr>
                      <a:r>
                        <a:rPr lang="en-US" sz="2000" b="0" i="0" u="none" strike="noStrike" dirty="0">
                          <a:solidFill>
                            <a:srgbClr val="000000"/>
                          </a:solidFill>
                          <a:effectLst/>
                          <a:latin typeface="Calibri" panose="020F0502020204030204" pitchFamily="34" charset="0"/>
                        </a:rPr>
                        <a:t>You want your code to run cross-platform	</a:t>
                      </a:r>
                    </a:p>
                  </a:txBody>
                  <a:tcPr marL="9525" marR="9525" marT="9525" marB="0"/>
                </a:tc>
                <a:tc>
                  <a:txBody>
                    <a:bodyPr/>
                    <a:lstStyle/>
                    <a:p>
                      <a:pPr algn="l" fontAlgn="b">
                        <a:lnSpc>
                          <a:spcPct val="150000"/>
                        </a:lnSpc>
                        <a:buClr>
                          <a:srgbClr val="000000"/>
                        </a:buClr>
                        <a:buSzPts val="1100"/>
                        <a:buFont typeface="Calibri" panose="020F0502020204030204" pitchFamily="34" charset="0"/>
                        <a:buNone/>
                      </a:pPr>
                      <a:r>
                        <a:rPr lang="en-US" sz="2000" b="0" i="0" u="none" strike="noStrike" dirty="0">
                          <a:solidFill>
                            <a:srgbClr val="000000"/>
                          </a:solidFill>
                          <a:effectLst/>
                          <a:latin typeface="Calibri" panose="020F0502020204030204" pitchFamily="34" charset="0"/>
                        </a:rPr>
                        <a:t>You want to extend an existing application that uses .NET Framework</a:t>
                      </a:r>
                    </a:p>
                    <a:p>
                      <a:pPr algn="l" fontAlgn="b">
                        <a:lnSpc>
                          <a:spcPct val="150000"/>
                        </a:lnSpc>
                        <a:buClr>
                          <a:srgbClr val="000000"/>
                        </a:buClr>
                        <a:buSzPts val="1100"/>
                        <a:buFont typeface="Calibri" panose="020F0502020204030204" pitchFamily="34" charset="0"/>
                        <a:buNone/>
                      </a:pPr>
                      <a:endParaRPr lang="en-US" sz="5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945598138"/>
                  </a:ext>
                </a:extLst>
              </a:tr>
              <a:tr h="370840">
                <a:tc>
                  <a:txBody>
                    <a:bodyPr/>
                    <a:lstStyle/>
                    <a:p>
                      <a:pPr algn="l" fontAlgn="b">
                        <a:lnSpc>
                          <a:spcPct val="150000"/>
                        </a:lnSpc>
                        <a:buClr>
                          <a:srgbClr val="000000"/>
                        </a:buClr>
                        <a:buSzPts val="1100"/>
                        <a:buFont typeface="Calibri" panose="020F0502020204030204" pitchFamily="34" charset="0"/>
                        <a:buNone/>
                      </a:pPr>
                      <a:r>
                        <a:rPr lang="en-US" sz="2000" b="0" i="0" u="none" strike="noStrike" dirty="0">
                          <a:solidFill>
                            <a:srgbClr val="000000"/>
                          </a:solidFill>
                          <a:effectLst/>
                          <a:latin typeface="Calibri" panose="020F0502020204030204" pitchFamily="34" charset="0"/>
                        </a:rPr>
                        <a:t>You want to create microservices that can be deployed to multiple operating systems</a:t>
                      </a:r>
                    </a:p>
                  </a:txBody>
                  <a:tcPr marL="9525" marR="9525" marT="9525" marB="0"/>
                </a:tc>
                <a:tc>
                  <a:txBody>
                    <a:bodyPr/>
                    <a:lstStyle/>
                    <a:p>
                      <a:pPr algn="l" fontAlgn="b">
                        <a:lnSpc>
                          <a:spcPct val="150000"/>
                        </a:lnSpc>
                        <a:buClr>
                          <a:srgbClr val="000000"/>
                        </a:buClr>
                        <a:buSzPts val="1100"/>
                        <a:buFont typeface="Calibri" panose="020F0502020204030204" pitchFamily="34" charset="0"/>
                        <a:buNone/>
                      </a:pPr>
                      <a:r>
                        <a:rPr lang="en-US" sz="2000" b="0" i="0" u="none" strike="noStrike" dirty="0">
                          <a:solidFill>
                            <a:srgbClr val="000000"/>
                          </a:solidFill>
                          <a:effectLst/>
                          <a:latin typeface="Calibri" panose="020F0502020204030204" pitchFamily="34" charset="0"/>
                        </a:rPr>
                        <a:t>You want to use NuGet packages or third-party .NET libraries that are not supported in .NET Core</a:t>
                      </a:r>
                    </a:p>
                    <a:p>
                      <a:pPr algn="l" fontAlgn="b">
                        <a:lnSpc>
                          <a:spcPct val="150000"/>
                        </a:lnSpc>
                        <a:buClr>
                          <a:srgbClr val="000000"/>
                        </a:buClr>
                        <a:buSzPts val="1100"/>
                        <a:buFont typeface="Calibri" panose="020F0502020204030204" pitchFamily="34" charset="0"/>
                        <a:buNone/>
                      </a:pPr>
                      <a:endParaRPr lang="en-US" sz="3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908047228"/>
                  </a:ext>
                </a:extLst>
              </a:tr>
              <a:tr h="370840">
                <a:tc>
                  <a:txBody>
                    <a:bodyPr/>
                    <a:lstStyle/>
                    <a:p>
                      <a:pPr algn="l" fontAlgn="b">
                        <a:lnSpc>
                          <a:spcPct val="150000"/>
                        </a:lnSpc>
                        <a:buClr>
                          <a:srgbClr val="000000"/>
                        </a:buClr>
                        <a:buSzPts val="1100"/>
                        <a:buFont typeface="Calibri" panose="020F0502020204030204" pitchFamily="34" charset="0"/>
                        <a:buNone/>
                      </a:pPr>
                      <a:r>
                        <a:rPr lang="en-US" sz="2000" b="0" i="0" u="none" strike="noStrike" dirty="0">
                          <a:solidFill>
                            <a:srgbClr val="000000"/>
                          </a:solidFill>
                          <a:effectLst/>
                          <a:latin typeface="Calibri" panose="020F0502020204030204" pitchFamily="34" charset="0"/>
                        </a:rPr>
                        <a:t>You want to use Docker containers</a:t>
                      </a:r>
                    </a:p>
                  </a:txBody>
                  <a:tcPr marL="9525" marR="9525" marT="9525" marB="0"/>
                </a:tc>
                <a:tc>
                  <a:txBody>
                    <a:bodyPr/>
                    <a:lstStyle/>
                    <a:p>
                      <a:pPr algn="l" fontAlgn="b">
                        <a:lnSpc>
                          <a:spcPct val="150000"/>
                        </a:lnSpc>
                        <a:buClr>
                          <a:srgbClr val="000000"/>
                        </a:buClr>
                        <a:buSzPts val="1100"/>
                        <a:buFont typeface="Calibri" panose="020F0502020204030204" pitchFamily="34" charset="0"/>
                        <a:buNone/>
                      </a:pPr>
                      <a:r>
                        <a:rPr lang="en-US" sz="2000" b="0" i="0" u="none" strike="noStrike" dirty="0">
                          <a:solidFill>
                            <a:srgbClr val="000000"/>
                          </a:solidFill>
                          <a:effectLst/>
                          <a:latin typeface="Calibri" panose="020F0502020204030204" pitchFamily="34" charset="0"/>
                        </a:rPr>
                        <a:t>You want to use .NET technologies that aren't supported in .NET Core. For example ASP.NET Web Forms, </a:t>
                      </a:r>
                      <a:r>
                        <a:rPr lang="fr-FR" sz="2000" b="0" i="0" u="none" strike="noStrike" dirty="0">
                          <a:solidFill>
                            <a:srgbClr val="000000"/>
                          </a:solidFill>
                          <a:effectLst/>
                          <a:latin typeface="Calibri" panose="020F0502020204030204" pitchFamily="34" charset="0"/>
                        </a:rPr>
                        <a:t>ASP.NET Web Pages applications, WCF server </a:t>
                      </a:r>
                      <a:r>
                        <a:rPr lang="fr-FR" sz="2000" b="0" i="0" u="none" strike="noStrike" dirty="0" err="1">
                          <a:solidFill>
                            <a:srgbClr val="000000"/>
                          </a:solidFill>
                          <a:effectLst/>
                          <a:latin typeface="Calibri" panose="020F0502020204030204" pitchFamily="34" charset="0"/>
                        </a:rPr>
                        <a:t>implementation</a:t>
                      </a:r>
                      <a:r>
                        <a:rPr lang="fr-FR" sz="2000" b="0" i="0" u="none" strike="noStrike" dirty="0">
                          <a:solidFill>
                            <a:srgbClr val="000000"/>
                          </a:solidFill>
                          <a:effectLst/>
                          <a:latin typeface="Calibri" panose="020F0502020204030204" pitchFamily="34" charset="0"/>
                        </a:rPr>
                        <a:t>, Workflow-</a:t>
                      </a:r>
                      <a:r>
                        <a:rPr lang="fr-FR" sz="2000" b="0" i="0" u="none" strike="noStrike" dirty="0" err="1">
                          <a:solidFill>
                            <a:srgbClr val="000000"/>
                          </a:solidFill>
                          <a:effectLst/>
                          <a:latin typeface="Calibri" panose="020F0502020204030204" pitchFamily="34" charset="0"/>
                        </a:rPr>
                        <a:t>related</a:t>
                      </a:r>
                      <a:r>
                        <a:rPr lang="fr-FR" sz="2000" b="0" i="0" u="none" strike="noStrike" dirty="0">
                          <a:solidFill>
                            <a:srgbClr val="000000"/>
                          </a:solidFill>
                          <a:effectLst/>
                          <a:latin typeface="Calibri" panose="020F0502020204030204" pitchFamily="34" charset="0"/>
                        </a:rPr>
                        <a:t> services, </a:t>
                      </a:r>
                      <a:r>
                        <a:rPr lang="fr-FR" sz="2000" b="0" i="0" u="none" strike="noStrike" dirty="0" err="1">
                          <a:solidFill>
                            <a:srgbClr val="000000"/>
                          </a:solidFill>
                          <a:effectLst/>
                          <a:latin typeface="Calibri" panose="020F0502020204030204" pitchFamily="34" charset="0"/>
                        </a:rPr>
                        <a:t>Language</a:t>
                      </a:r>
                      <a:r>
                        <a:rPr lang="fr-FR" sz="2000" b="0" i="0" u="none" strike="noStrike" dirty="0">
                          <a:solidFill>
                            <a:srgbClr val="000000"/>
                          </a:solidFill>
                          <a:effectLst/>
                          <a:latin typeface="Calibri" panose="020F0502020204030204" pitchFamily="34" charset="0"/>
                        </a:rPr>
                        <a:t> Support (VB and F#) </a:t>
                      </a:r>
                      <a:endParaRPr lang="en-US" sz="20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517064587"/>
                  </a:ext>
                </a:extLst>
              </a:tr>
            </a:tbl>
          </a:graphicData>
        </a:graphic>
      </p:graphicFrame>
    </p:spTree>
    <p:extLst>
      <p:ext uri="{BB962C8B-B14F-4D97-AF65-F5344CB8AC3E}">
        <p14:creationId xmlns:p14="http://schemas.microsoft.com/office/powerpoint/2010/main" val="3633520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19EDFB-02F7-4710-B1FB-08FCB7CE527E}"/>
              </a:ext>
            </a:extLst>
          </p:cNvPr>
          <p:cNvSpPr>
            <a:spLocks noGrp="1"/>
          </p:cNvSpPr>
          <p:nvPr>
            <p:ph type="title"/>
          </p:nvPr>
        </p:nvSpPr>
        <p:spPr/>
        <p:txBody>
          <a:bodyPr/>
          <a:lstStyle/>
          <a:p>
            <a:r>
              <a:rPr lang="en-US" dirty="0" err="1"/>
              <a:t>.Net</a:t>
            </a:r>
            <a:r>
              <a:rPr lang="en-US" dirty="0"/>
              <a:t> Core vs </a:t>
            </a:r>
            <a:r>
              <a:rPr lang="en-US" dirty="0" err="1"/>
              <a:t>.Net</a:t>
            </a:r>
            <a:r>
              <a:rPr lang="en-US" dirty="0"/>
              <a:t> Framework</a:t>
            </a:r>
          </a:p>
        </p:txBody>
      </p:sp>
      <p:graphicFrame>
        <p:nvGraphicFramePr>
          <p:cNvPr id="8" name="Table 7">
            <a:extLst>
              <a:ext uri="{FF2B5EF4-FFF2-40B4-BE49-F238E27FC236}">
                <a16:creationId xmlns:a16="http://schemas.microsoft.com/office/drawing/2014/main" id="{99FD91D9-F02E-4CD8-91F4-E959A113E595}"/>
              </a:ext>
            </a:extLst>
          </p:cNvPr>
          <p:cNvGraphicFramePr>
            <a:graphicFrameLocks noGrp="1"/>
          </p:cNvGraphicFramePr>
          <p:nvPr>
            <p:extLst>
              <p:ext uri="{D42A27DB-BD31-4B8C-83A1-F6EECF244321}">
                <p14:modId xmlns:p14="http://schemas.microsoft.com/office/powerpoint/2010/main" val="3163212978"/>
              </p:ext>
            </p:extLst>
          </p:nvPr>
        </p:nvGraphicFramePr>
        <p:xfrm>
          <a:off x="245660" y="1122677"/>
          <a:ext cx="8693624" cy="2753488"/>
        </p:xfrm>
        <a:graphic>
          <a:graphicData uri="http://schemas.openxmlformats.org/drawingml/2006/table">
            <a:tbl>
              <a:tblPr firstRow="1" bandRow="1">
                <a:tableStyleId>{00A15C55-8517-42AA-B614-E9B94910E393}</a:tableStyleId>
              </a:tblPr>
              <a:tblGrid>
                <a:gridCol w="4346812">
                  <a:extLst>
                    <a:ext uri="{9D8B030D-6E8A-4147-A177-3AD203B41FA5}">
                      <a16:colId xmlns:a16="http://schemas.microsoft.com/office/drawing/2014/main" val="150040774"/>
                    </a:ext>
                  </a:extLst>
                </a:gridCol>
                <a:gridCol w="4346812">
                  <a:extLst>
                    <a:ext uri="{9D8B030D-6E8A-4147-A177-3AD203B41FA5}">
                      <a16:colId xmlns:a16="http://schemas.microsoft.com/office/drawing/2014/main" val="747612579"/>
                    </a:ext>
                  </a:extLst>
                </a:gridCol>
              </a:tblGrid>
              <a:tr h="370840">
                <a:tc>
                  <a:txBody>
                    <a:bodyPr/>
                    <a:lstStyle/>
                    <a:p>
                      <a:pPr algn="ctr" fontAlgn="b">
                        <a:lnSpc>
                          <a:spcPct val="150000"/>
                        </a:lnSpc>
                      </a:pPr>
                      <a:r>
                        <a:rPr lang="en-US" sz="2000" b="0" i="0" u="none" strike="noStrike" dirty="0" err="1">
                          <a:solidFill>
                            <a:srgbClr val="000000"/>
                          </a:solidFill>
                          <a:effectLst/>
                          <a:latin typeface="Calibri" panose="020F0502020204030204" pitchFamily="34" charset="0"/>
                        </a:rPr>
                        <a:t>.Net</a:t>
                      </a:r>
                      <a:r>
                        <a:rPr lang="en-US" sz="2000" b="0" i="0" u="none" strike="noStrike" dirty="0">
                          <a:solidFill>
                            <a:srgbClr val="000000"/>
                          </a:solidFill>
                          <a:effectLst/>
                          <a:latin typeface="Calibri" panose="020F0502020204030204" pitchFamily="34" charset="0"/>
                        </a:rPr>
                        <a:t> Core</a:t>
                      </a:r>
                    </a:p>
                  </a:txBody>
                  <a:tcPr marL="9525" marR="9525" marT="9525" marB="0"/>
                </a:tc>
                <a:tc>
                  <a:txBody>
                    <a:bodyPr/>
                    <a:lstStyle/>
                    <a:p>
                      <a:pPr algn="ctr" fontAlgn="b">
                        <a:lnSpc>
                          <a:spcPct val="150000"/>
                        </a:lnSpc>
                      </a:pPr>
                      <a:r>
                        <a:rPr lang="en-US" sz="2000" b="0" i="0" u="none" strike="noStrike" dirty="0" err="1">
                          <a:solidFill>
                            <a:srgbClr val="000000"/>
                          </a:solidFill>
                          <a:effectLst/>
                          <a:latin typeface="Calibri" panose="020F0502020204030204" pitchFamily="34" charset="0"/>
                        </a:rPr>
                        <a:t>.Net</a:t>
                      </a:r>
                      <a:r>
                        <a:rPr lang="en-US" sz="2000" b="0" i="0" u="none" strike="noStrike" dirty="0">
                          <a:solidFill>
                            <a:srgbClr val="000000"/>
                          </a:solidFill>
                          <a:effectLst/>
                          <a:latin typeface="Calibri" panose="020F0502020204030204" pitchFamily="34" charset="0"/>
                        </a:rPr>
                        <a:t> Framework</a:t>
                      </a:r>
                    </a:p>
                  </a:txBody>
                  <a:tcPr marL="9525" marR="9525" marT="9525" marB="0"/>
                </a:tc>
                <a:extLst>
                  <a:ext uri="{0D108BD9-81ED-4DB2-BD59-A6C34878D82A}">
                    <a16:rowId xmlns:a16="http://schemas.microsoft.com/office/drawing/2014/main" val="361498466"/>
                  </a:ext>
                </a:extLst>
              </a:tr>
              <a:tr h="370840">
                <a:tc>
                  <a:txBody>
                    <a:bodyPr/>
                    <a:lstStyle/>
                    <a:p>
                      <a:pPr algn="l" fontAlgn="b">
                        <a:lnSpc>
                          <a:spcPct val="100000"/>
                        </a:lnSpc>
                      </a:pPr>
                      <a:r>
                        <a:rPr lang="en-US" sz="2000" b="1" i="0" u="none" strike="noStrike" dirty="0">
                          <a:solidFill>
                            <a:srgbClr val="000000"/>
                          </a:solidFill>
                          <a:effectLst/>
                          <a:latin typeface="Calibri" panose="020F0502020204030204" pitchFamily="34" charset="0"/>
                        </a:rPr>
                        <a:t>Side by side .NET versions per application level</a:t>
                      </a:r>
                    </a:p>
                    <a:p>
                      <a:pPr algn="l" fontAlgn="b">
                        <a:lnSpc>
                          <a:spcPct val="150000"/>
                        </a:lnSpc>
                      </a:pPr>
                      <a:r>
                        <a:rPr lang="en-US" sz="2000" b="0" i="0" u="none" strike="noStrike" dirty="0">
                          <a:solidFill>
                            <a:srgbClr val="000000"/>
                          </a:solidFill>
                          <a:effectLst/>
                          <a:latin typeface="Calibri" panose="020F0502020204030204" pitchFamily="34" charset="0"/>
                        </a:rPr>
                        <a:t>This side-by-side installation allows multiple services on the same server, each of them on its own version of .NET Core/5+. </a:t>
                      </a:r>
                    </a:p>
                  </a:txBody>
                  <a:tcPr marL="9525" marR="9525" marT="9525" marB="0"/>
                </a:tc>
                <a:tc>
                  <a:txBody>
                    <a:bodyPr/>
                    <a:lstStyle/>
                    <a:p>
                      <a:pPr algn="l" fontAlgn="b">
                        <a:lnSpc>
                          <a:spcPct val="150000"/>
                        </a:lnSpc>
                        <a:buClr>
                          <a:srgbClr val="000000"/>
                        </a:buClr>
                        <a:buSzPts val="1100"/>
                        <a:buFont typeface="Calibri" panose="020F0502020204030204" pitchFamily="34" charset="0"/>
                        <a:buNone/>
                      </a:pPr>
                      <a:r>
                        <a:rPr lang="en-US" sz="2000" b="1" i="0" u="none" strike="noStrike" dirty="0">
                          <a:solidFill>
                            <a:schemeClr val="bg2">
                              <a:lumMod val="10000"/>
                            </a:schemeClr>
                          </a:solidFill>
                          <a:effectLst/>
                          <a:latin typeface="Calibri" panose="020F0502020204030204" pitchFamily="34" charset="0"/>
                        </a:rPr>
                        <a:t>Platform doesn't support .NET Core/5+</a:t>
                      </a:r>
                    </a:p>
                    <a:p>
                      <a:pPr marL="342900" indent="-342900" algn="l" fontAlgn="b">
                        <a:lnSpc>
                          <a:spcPct val="150000"/>
                        </a:lnSpc>
                        <a:buClr>
                          <a:srgbClr val="000000"/>
                        </a:buClr>
                        <a:buSzPts val="1100"/>
                        <a:buFont typeface="Arial" panose="020B0604020202020204" pitchFamily="34" charset="0"/>
                        <a:buChar char="•"/>
                      </a:pPr>
                      <a:r>
                        <a:rPr lang="en-US" sz="2000" b="0" i="0" u="none" strike="noStrike" dirty="0">
                          <a:solidFill>
                            <a:srgbClr val="000000"/>
                          </a:solidFill>
                          <a:effectLst/>
                          <a:latin typeface="Calibri" panose="020F0502020204030204" pitchFamily="34" charset="0"/>
                        </a:rPr>
                        <a:t>Some Microsoft or third-party platforms don't support .NET Core/5+. </a:t>
                      </a:r>
                    </a:p>
                  </a:txBody>
                  <a:tcPr marL="9525" marR="9525" marT="9525" marB="0"/>
                </a:tc>
                <a:extLst>
                  <a:ext uri="{0D108BD9-81ED-4DB2-BD59-A6C34878D82A}">
                    <a16:rowId xmlns:a16="http://schemas.microsoft.com/office/drawing/2014/main" val="1699368640"/>
                  </a:ext>
                </a:extLst>
              </a:tr>
            </a:tbl>
          </a:graphicData>
        </a:graphic>
      </p:graphicFrame>
      <p:sp>
        <p:nvSpPr>
          <p:cNvPr id="5" name="TextBox 4">
            <a:extLst>
              <a:ext uri="{FF2B5EF4-FFF2-40B4-BE49-F238E27FC236}">
                <a16:creationId xmlns:a16="http://schemas.microsoft.com/office/drawing/2014/main" id="{2BDA7053-83DC-40DC-83CE-B87133D29FE3}"/>
              </a:ext>
            </a:extLst>
          </p:cNvPr>
          <p:cNvSpPr txBox="1"/>
          <p:nvPr/>
        </p:nvSpPr>
        <p:spPr>
          <a:xfrm>
            <a:off x="381000" y="5735323"/>
            <a:ext cx="8558284" cy="646331"/>
          </a:xfrm>
          <a:prstGeom prst="rect">
            <a:avLst/>
          </a:prstGeom>
          <a:solidFill>
            <a:schemeClr val="bg1">
              <a:lumMod val="75000"/>
            </a:schemeClr>
          </a:solidFill>
        </p:spPr>
        <p:txBody>
          <a:bodyPr wrap="square">
            <a:spAutoFit/>
          </a:bodyPr>
          <a:lstStyle/>
          <a:p>
            <a:r>
              <a:rPr lang="en-IN" dirty="0">
                <a:solidFill>
                  <a:srgbClr val="000099"/>
                </a:solidFill>
              </a:rPr>
              <a:t>For details pls. refer to </a:t>
            </a:r>
            <a:r>
              <a:rPr lang="en-IN" dirty="0">
                <a:solidFill>
                  <a:srgbClr val="000099"/>
                </a:solidFill>
                <a:hlinkClick r:id="rId2">
                  <a:extLst>
                    <a:ext uri="{A12FA001-AC4F-418D-AE19-62706E023703}">
                      <ahyp:hlinkClr xmlns:ahyp="http://schemas.microsoft.com/office/drawing/2018/hyperlinkcolor" val="tx"/>
                    </a:ext>
                  </a:extLst>
                </a:hlinkClick>
              </a:rPr>
              <a:t>https://docs.microsoft.com/en-us/dotnet/standard/choosing-core-framework-server</a:t>
            </a:r>
            <a:r>
              <a:rPr lang="en-IN" dirty="0">
                <a:solidFill>
                  <a:srgbClr val="000099"/>
                </a:solidFill>
              </a:rPr>
              <a:t> </a:t>
            </a:r>
          </a:p>
        </p:txBody>
      </p:sp>
    </p:spTree>
    <p:extLst>
      <p:ext uri="{BB962C8B-B14F-4D97-AF65-F5344CB8AC3E}">
        <p14:creationId xmlns:p14="http://schemas.microsoft.com/office/powerpoint/2010/main" val="3061522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MVC Architecture</a:t>
            </a:r>
          </a:p>
        </p:txBody>
      </p:sp>
      <p:pic>
        <p:nvPicPr>
          <p:cNvPr id="5" name="Content Placeholder 1">
            <a:extLst>
              <a:ext uri="{FF2B5EF4-FFF2-40B4-BE49-F238E27FC236}">
                <a16:creationId xmlns:a16="http://schemas.microsoft.com/office/drawing/2014/main" id="{81DEB798-E89A-4793-9C2A-4370FB288A48}"/>
              </a:ext>
            </a:extLst>
          </p:cNvPr>
          <p:cNvPicPr>
            <a:picLocks noGrp="1"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667371" y="5195794"/>
            <a:ext cx="732466" cy="1157296"/>
          </a:xfrm>
          <a:prstGeom prst="rect">
            <a:avLst/>
          </a:prstGeom>
          <a:noFill/>
          <a:ln w="9525">
            <a:noFill/>
            <a:miter lim="800000"/>
            <a:headEnd/>
            <a:tailEnd/>
          </a:ln>
        </p:spPr>
      </p:pic>
      <p:grpSp>
        <p:nvGrpSpPr>
          <p:cNvPr id="6" name="Group 5" descr="In a typical MVC application, a browser request is processed first by the MVC controller. The controller creates a new instance of an MVC model. This model loads data from a database or another kind of store. The controller passes the model to the most suitable view, which renders the model’s properties in an HTML page that is sent to the browser for display.">
            <a:extLst>
              <a:ext uri="{FF2B5EF4-FFF2-40B4-BE49-F238E27FC236}">
                <a16:creationId xmlns:a16="http://schemas.microsoft.com/office/drawing/2014/main" id="{435FE576-6435-49A1-AD84-0583F5D32EBF}"/>
              </a:ext>
            </a:extLst>
          </p:cNvPr>
          <p:cNvGrpSpPr/>
          <p:nvPr/>
        </p:nvGrpSpPr>
        <p:grpSpPr>
          <a:xfrm>
            <a:off x="348236" y="1060584"/>
            <a:ext cx="7752870" cy="5029345"/>
            <a:chOff x="373700" y="1060584"/>
            <a:chExt cx="7752870" cy="5029345"/>
          </a:xfrm>
        </p:grpSpPr>
        <p:grpSp>
          <p:nvGrpSpPr>
            <p:cNvPr id="7" name="Group 6" descr="In a typical MVC application, a browser request is processed first by the MVC controller. The controller creates a new instance of an MVC model. This model loads data from a database or another kind of store. The controller passes the model to the most suitable view, which renders the model’s properties in an HTML page that is sent to the browser for display.">
              <a:extLst>
                <a:ext uri="{FF2B5EF4-FFF2-40B4-BE49-F238E27FC236}">
                  <a16:creationId xmlns:a16="http://schemas.microsoft.com/office/drawing/2014/main" id="{9103ED02-2DA9-4094-82FA-A184294498C8}"/>
                </a:ext>
              </a:extLst>
            </p:cNvPr>
            <p:cNvGrpSpPr/>
            <p:nvPr/>
          </p:nvGrpSpPr>
          <p:grpSpPr>
            <a:xfrm>
              <a:off x="373700" y="1060584"/>
              <a:ext cx="7752870" cy="3203209"/>
              <a:chOff x="373700" y="1138218"/>
              <a:chExt cx="7752870" cy="3203209"/>
            </a:xfrm>
          </p:grpSpPr>
          <p:pic>
            <p:nvPicPr>
              <p:cNvPr id="9" name="Picture 8">
                <a:extLst>
                  <a:ext uri="{FF2B5EF4-FFF2-40B4-BE49-F238E27FC236}">
                    <a16:creationId xmlns:a16="http://schemas.microsoft.com/office/drawing/2014/main" id="{2F4D959E-BCEC-4C40-B4D7-33E1FBD9C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4304" y="1851628"/>
                <a:ext cx="1022266" cy="672773"/>
              </a:xfrm>
              <a:prstGeom prst="rect">
                <a:avLst/>
              </a:prstGeom>
            </p:spPr>
          </p:pic>
          <p:sp>
            <p:nvSpPr>
              <p:cNvPr id="10" name="Rounded Rectangle 57">
                <a:extLst>
                  <a:ext uri="{FF2B5EF4-FFF2-40B4-BE49-F238E27FC236}">
                    <a16:creationId xmlns:a16="http://schemas.microsoft.com/office/drawing/2014/main" id="{366A845D-62BE-4E1F-A64D-0A9901689A8B}"/>
                  </a:ext>
                </a:extLst>
              </p:cNvPr>
              <p:cNvSpPr/>
              <p:nvPr/>
            </p:nvSpPr>
            <p:spPr bwMode="auto">
              <a:xfrm>
                <a:off x="373700" y="1138218"/>
                <a:ext cx="6216753" cy="3203209"/>
              </a:xfrm>
              <a:prstGeom prst="roundRect">
                <a:avLst>
                  <a:gd name="adj" fmla="val 5389"/>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800" b="1" i="0" u="none" strike="noStrike" cap="none" normalizeH="0" baseline="0" dirty="0">
                  <a:ln>
                    <a:noFill/>
                  </a:ln>
                  <a:solidFill>
                    <a:schemeClr val="bg2">
                      <a:lumMod val="10000"/>
                    </a:schemeClr>
                  </a:solidFill>
                  <a:effectLst/>
                  <a:latin typeface="Verdana" pitchFamily="34" charset="0"/>
                </a:endParaRPr>
              </a:p>
            </p:txBody>
          </p:sp>
        </p:grpSp>
        <p:pic>
          <p:nvPicPr>
            <p:cNvPr id="8" name="Picture 7">
              <a:extLst>
                <a:ext uri="{FF2B5EF4-FFF2-40B4-BE49-F238E27FC236}">
                  <a16:creationId xmlns:a16="http://schemas.microsoft.com/office/drawing/2014/main" id="{EFD52BCC-5052-4520-BC47-50400ECC66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51790" y="4860965"/>
              <a:ext cx="1370911" cy="1228964"/>
            </a:xfrm>
            <a:prstGeom prst="rect">
              <a:avLst/>
            </a:prstGeom>
          </p:spPr>
        </p:pic>
      </p:grpSp>
      <p:cxnSp>
        <p:nvCxnSpPr>
          <p:cNvPr id="11" name="Straight Arrow Connector 10">
            <a:extLst>
              <a:ext uri="{FF2B5EF4-FFF2-40B4-BE49-F238E27FC236}">
                <a16:creationId xmlns:a16="http://schemas.microsoft.com/office/drawing/2014/main" id="{558DB483-DBAE-4758-8A17-765A8D80830A}"/>
              </a:ext>
            </a:extLst>
          </p:cNvPr>
          <p:cNvCxnSpPr/>
          <p:nvPr/>
        </p:nvCxnSpPr>
        <p:spPr bwMode="auto">
          <a:xfrm flipH="1" flipV="1">
            <a:off x="3719059" y="4008019"/>
            <a:ext cx="1" cy="792564"/>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cxnSp>
        <p:nvCxnSpPr>
          <p:cNvPr id="12" name="Straight Arrow Connector 11">
            <a:extLst>
              <a:ext uri="{FF2B5EF4-FFF2-40B4-BE49-F238E27FC236}">
                <a16:creationId xmlns:a16="http://schemas.microsoft.com/office/drawing/2014/main" id="{971FEF46-C9C6-437C-8ED6-C28A9B7C5BC5}"/>
              </a:ext>
            </a:extLst>
          </p:cNvPr>
          <p:cNvCxnSpPr/>
          <p:nvPr/>
        </p:nvCxnSpPr>
        <p:spPr bwMode="auto">
          <a:xfrm flipV="1">
            <a:off x="5866327" y="2101754"/>
            <a:ext cx="1076991" cy="1"/>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cxnSp>
        <p:nvCxnSpPr>
          <p:cNvPr id="13" name="Straight Arrow Connector 12">
            <a:extLst>
              <a:ext uri="{FF2B5EF4-FFF2-40B4-BE49-F238E27FC236}">
                <a16:creationId xmlns:a16="http://schemas.microsoft.com/office/drawing/2014/main" id="{817ABC98-6D0D-4236-AEB0-D8C3A63F05E8}"/>
              </a:ext>
            </a:extLst>
          </p:cNvPr>
          <p:cNvCxnSpPr>
            <a:cxnSpLocks/>
          </p:cNvCxnSpPr>
          <p:nvPr/>
        </p:nvCxnSpPr>
        <p:spPr bwMode="auto">
          <a:xfrm>
            <a:off x="3450272" y="3921268"/>
            <a:ext cx="0" cy="879315"/>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cxnSp>
        <p:nvCxnSpPr>
          <p:cNvPr id="14" name="Straight Arrow Connector 13">
            <a:extLst>
              <a:ext uri="{FF2B5EF4-FFF2-40B4-BE49-F238E27FC236}">
                <a16:creationId xmlns:a16="http://schemas.microsoft.com/office/drawing/2014/main" id="{F932CA83-72F3-4417-86D3-FBC192089807}"/>
              </a:ext>
            </a:extLst>
          </p:cNvPr>
          <p:cNvCxnSpPr/>
          <p:nvPr/>
        </p:nvCxnSpPr>
        <p:spPr bwMode="auto">
          <a:xfrm flipH="1">
            <a:off x="4464934" y="2600319"/>
            <a:ext cx="408124" cy="501581"/>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sp>
        <p:nvSpPr>
          <p:cNvPr id="15" name="TextBox 14">
            <a:extLst>
              <a:ext uri="{FF2B5EF4-FFF2-40B4-BE49-F238E27FC236}">
                <a16:creationId xmlns:a16="http://schemas.microsoft.com/office/drawing/2014/main" id="{3AB57217-7FF6-43F5-B3B3-D7B973E00C2A}"/>
              </a:ext>
            </a:extLst>
          </p:cNvPr>
          <p:cNvSpPr txBox="1"/>
          <p:nvPr/>
        </p:nvSpPr>
        <p:spPr>
          <a:xfrm>
            <a:off x="4579712" y="5575439"/>
            <a:ext cx="994375" cy="369332"/>
          </a:xfrm>
          <a:prstGeom prst="rect">
            <a:avLst/>
          </a:prstGeom>
          <a:noFill/>
        </p:spPr>
        <p:txBody>
          <a:bodyPr wrap="none" rtlCol="0">
            <a:spAutoFit/>
          </a:bodyPr>
          <a:lstStyle/>
          <a:p>
            <a:r>
              <a:rPr lang="en-GB" b="0" dirty="0">
                <a:solidFill>
                  <a:schemeClr val="bg2">
                    <a:lumMod val="10000"/>
                  </a:schemeClr>
                </a:solidFill>
                <a:latin typeface="Segoe UI" panose="020B0502040204020203" pitchFamily="34" charset="0"/>
                <a:cs typeface="Segoe UI" panose="020B0502040204020203" pitchFamily="34" charset="0"/>
              </a:rPr>
              <a:t>Browser</a:t>
            </a:r>
          </a:p>
        </p:txBody>
      </p:sp>
      <p:sp>
        <p:nvSpPr>
          <p:cNvPr id="16" name="TextBox 15">
            <a:extLst>
              <a:ext uri="{FF2B5EF4-FFF2-40B4-BE49-F238E27FC236}">
                <a16:creationId xmlns:a16="http://schemas.microsoft.com/office/drawing/2014/main" id="{B61FC6A0-2B13-4A4F-84E1-63B6E292DA54}"/>
              </a:ext>
            </a:extLst>
          </p:cNvPr>
          <p:cNvSpPr txBox="1"/>
          <p:nvPr/>
        </p:nvSpPr>
        <p:spPr>
          <a:xfrm>
            <a:off x="4891103" y="3551936"/>
            <a:ext cx="1194751" cy="369332"/>
          </a:xfrm>
          <a:prstGeom prst="rect">
            <a:avLst/>
          </a:prstGeom>
          <a:noFill/>
        </p:spPr>
        <p:txBody>
          <a:bodyPr wrap="none" rtlCol="0">
            <a:spAutoFit/>
          </a:bodyPr>
          <a:lstStyle/>
          <a:p>
            <a:r>
              <a:rPr lang="en-GB" b="0" dirty="0">
                <a:solidFill>
                  <a:schemeClr val="bg2">
                    <a:lumMod val="10000"/>
                  </a:schemeClr>
                </a:solidFill>
                <a:latin typeface="Segoe UI" panose="020B0502040204020203" pitchFamily="34" charset="0"/>
                <a:cs typeface="Segoe UI" panose="020B0502040204020203" pitchFamily="34" charset="0"/>
              </a:rPr>
              <a:t>Controller</a:t>
            </a:r>
          </a:p>
        </p:txBody>
      </p:sp>
      <p:sp>
        <p:nvSpPr>
          <p:cNvPr id="17" name="TextBox 16">
            <a:extLst>
              <a:ext uri="{FF2B5EF4-FFF2-40B4-BE49-F238E27FC236}">
                <a16:creationId xmlns:a16="http://schemas.microsoft.com/office/drawing/2014/main" id="{766BA0C8-2E31-40EC-A0D0-3B3A8C01DFB0}"/>
              </a:ext>
            </a:extLst>
          </p:cNvPr>
          <p:cNvSpPr txBox="1"/>
          <p:nvPr/>
        </p:nvSpPr>
        <p:spPr>
          <a:xfrm>
            <a:off x="2238296" y="1892509"/>
            <a:ext cx="670376" cy="369332"/>
          </a:xfrm>
          <a:prstGeom prst="rect">
            <a:avLst/>
          </a:prstGeom>
          <a:noFill/>
        </p:spPr>
        <p:txBody>
          <a:bodyPr wrap="none" rtlCol="0">
            <a:spAutoFit/>
          </a:bodyPr>
          <a:lstStyle/>
          <a:p>
            <a:r>
              <a:rPr lang="en-GB" b="0" dirty="0">
                <a:solidFill>
                  <a:schemeClr val="bg2">
                    <a:lumMod val="10000"/>
                  </a:schemeClr>
                </a:solidFill>
                <a:latin typeface="Segoe UI" panose="020B0502040204020203" pitchFamily="34" charset="0"/>
                <a:cs typeface="Segoe UI" panose="020B0502040204020203" pitchFamily="34" charset="0"/>
              </a:rPr>
              <a:t>View</a:t>
            </a:r>
          </a:p>
        </p:txBody>
      </p:sp>
      <p:sp>
        <p:nvSpPr>
          <p:cNvPr id="18" name="TextBox 17">
            <a:extLst>
              <a:ext uri="{FF2B5EF4-FFF2-40B4-BE49-F238E27FC236}">
                <a16:creationId xmlns:a16="http://schemas.microsoft.com/office/drawing/2014/main" id="{D4C4C930-A3A1-4D97-9924-4BB4BE7BA1B9}"/>
              </a:ext>
            </a:extLst>
          </p:cNvPr>
          <p:cNvSpPr txBox="1"/>
          <p:nvPr/>
        </p:nvSpPr>
        <p:spPr>
          <a:xfrm>
            <a:off x="4032765" y="1917088"/>
            <a:ext cx="864339" cy="369332"/>
          </a:xfrm>
          <a:prstGeom prst="rect">
            <a:avLst/>
          </a:prstGeom>
          <a:noFill/>
        </p:spPr>
        <p:txBody>
          <a:bodyPr wrap="none" rtlCol="0">
            <a:spAutoFit/>
          </a:bodyPr>
          <a:lstStyle/>
          <a:p>
            <a:r>
              <a:rPr lang="en-GB" b="0" dirty="0">
                <a:solidFill>
                  <a:schemeClr val="bg2">
                    <a:lumMod val="10000"/>
                  </a:schemeClr>
                </a:solidFill>
                <a:latin typeface="Segoe UI" panose="020B0502040204020203" pitchFamily="34" charset="0"/>
                <a:cs typeface="Segoe UI" panose="020B0502040204020203" pitchFamily="34" charset="0"/>
              </a:rPr>
              <a:t>Model</a:t>
            </a:r>
          </a:p>
        </p:txBody>
      </p:sp>
      <p:sp>
        <p:nvSpPr>
          <p:cNvPr id="19" name="TextBox 18">
            <a:extLst>
              <a:ext uri="{FF2B5EF4-FFF2-40B4-BE49-F238E27FC236}">
                <a16:creationId xmlns:a16="http://schemas.microsoft.com/office/drawing/2014/main" id="{E1E33B18-71B6-404B-B5D9-ED5D46069678}"/>
              </a:ext>
            </a:extLst>
          </p:cNvPr>
          <p:cNvSpPr txBox="1"/>
          <p:nvPr/>
        </p:nvSpPr>
        <p:spPr>
          <a:xfrm>
            <a:off x="7001158" y="2474307"/>
            <a:ext cx="1127425" cy="369332"/>
          </a:xfrm>
          <a:prstGeom prst="rect">
            <a:avLst/>
          </a:prstGeom>
          <a:noFill/>
        </p:spPr>
        <p:txBody>
          <a:bodyPr wrap="none" rtlCol="0">
            <a:spAutoFit/>
          </a:bodyPr>
          <a:lstStyle/>
          <a:p>
            <a:r>
              <a:rPr lang="en-GB" b="0" dirty="0">
                <a:solidFill>
                  <a:schemeClr val="bg2">
                    <a:lumMod val="10000"/>
                  </a:schemeClr>
                </a:solidFill>
                <a:latin typeface="Segoe UI" panose="020B0502040204020203" pitchFamily="34" charset="0"/>
                <a:cs typeface="Segoe UI" panose="020B0502040204020203" pitchFamily="34" charset="0"/>
              </a:rPr>
              <a:t>Database</a:t>
            </a:r>
          </a:p>
        </p:txBody>
      </p:sp>
      <p:sp>
        <p:nvSpPr>
          <p:cNvPr id="20" name="TextBox 19">
            <a:extLst>
              <a:ext uri="{FF2B5EF4-FFF2-40B4-BE49-F238E27FC236}">
                <a16:creationId xmlns:a16="http://schemas.microsoft.com/office/drawing/2014/main" id="{CBC1D985-3E15-429A-A9D9-F878AA41578D}"/>
              </a:ext>
            </a:extLst>
          </p:cNvPr>
          <p:cNvSpPr txBox="1"/>
          <p:nvPr/>
        </p:nvSpPr>
        <p:spPr>
          <a:xfrm>
            <a:off x="528035" y="4600195"/>
            <a:ext cx="1407565" cy="369332"/>
          </a:xfrm>
          <a:prstGeom prst="rect">
            <a:avLst/>
          </a:prstGeom>
          <a:noFill/>
        </p:spPr>
        <p:txBody>
          <a:bodyPr wrap="none" rtlCol="0">
            <a:spAutoFit/>
          </a:bodyPr>
          <a:lstStyle/>
          <a:p>
            <a:r>
              <a:rPr lang="en-GB" b="0" dirty="0">
                <a:solidFill>
                  <a:schemeClr val="bg2">
                    <a:lumMod val="10000"/>
                  </a:schemeClr>
                </a:solidFill>
                <a:latin typeface="Segoe UI" panose="020B0502040204020203" pitchFamily="34" charset="0"/>
                <a:cs typeface="Segoe UI" panose="020B0502040204020203" pitchFamily="34" charset="0"/>
              </a:rPr>
              <a:t>Web Server</a:t>
            </a:r>
          </a:p>
        </p:txBody>
      </p:sp>
      <p:sp>
        <p:nvSpPr>
          <p:cNvPr id="21" name="TextBox 20">
            <a:extLst>
              <a:ext uri="{FF2B5EF4-FFF2-40B4-BE49-F238E27FC236}">
                <a16:creationId xmlns:a16="http://schemas.microsoft.com/office/drawing/2014/main" id="{58AD79A1-A350-4254-B68D-A18780D7C8E9}"/>
              </a:ext>
            </a:extLst>
          </p:cNvPr>
          <p:cNvSpPr txBox="1"/>
          <p:nvPr/>
        </p:nvSpPr>
        <p:spPr>
          <a:xfrm>
            <a:off x="3740097" y="4311977"/>
            <a:ext cx="606448" cy="307777"/>
          </a:xfrm>
          <a:prstGeom prst="rect">
            <a:avLst/>
          </a:prstGeom>
          <a:noFill/>
        </p:spPr>
        <p:txBody>
          <a:bodyPr wrap="none" rtlCol="0">
            <a:spAutoFit/>
          </a:bodyPr>
          <a:lstStyle/>
          <a:p>
            <a:r>
              <a:rPr lang="en-GB" sz="1400" b="0" dirty="0">
                <a:solidFill>
                  <a:schemeClr val="bg2">
                    <a:lumMod val="10000"/>
                  </a:schemeClr>
                </a:solidFill>
                <a:latin typeface="Segoe UI" panose="020B0502040204020203" pitchFamily="34" charset="0"/>
                <a:cs typeface="Segoe UI" panose="020B0502040204020203" pitchFamily="34" charset="0"/>
              </a:rPr>
              <a:t>HTTP</a:t>
            </a:r>
          </a:p>
        </p:txBody>
      </p:sp>
      <p:sp>
        <p:nvSpPr>
          <p:cNvPr id="22" name="TextBox 21">
            <a:extLst>
              <a:ext uri="{FF2B5EF4-FFF2-40B4-BE49-F238E27FC236}">
                <a16:creationId xmlns:a16="http://schemas.microsoft.com/office/drawing/2014/main" id="{6E579426-A759-42EE-8D07-003C8F5A2240}"/>
              </a:ext>
            </a:extLst>
          </p:cNvPr>
          <p:cNvSpPr txBox="1"/>
          <p:nvPr/>
        </p:nvSpPr>
        <p:spPr>
          <a:xfrm>
            <a:off x="6064532" y="1693493"/>
            <a:ext cx="500458" cy="307777"/>
          </a:xfrm>
          <a:prstGeom prst="rect">
            <a:avLst/>
          </a:prstGeom>
          <a:noFill/>
        </p:spPr>
        <p:txBody>
          <a:bodyPr wrap="none" rtlCol="0">
            <a:spAutoFit/>
          </a:bodyPr>
          <a:lstStyle/>
          <a:p>
            <a:r>
              <a:rPr lang="en-GB" sz="1400" b="0" dirty="0">
                <a:solidFill>
                  <a:schemeClr val="bg2">
                    <a:lumMod val="10000"/>
                  </a:schemeClr>
                </a:solidFill>
                <a:latin typeface="Segoe UI" panose="020B0502040204020203" pitchFamily="34" charset="0"/>
                <a:cs typeface="Segoe UI" panose="020B0502040204020203" pitchFamily="34" charset="0"/>
              </a:rPr>
              <a:t>SQL</a:t>
            </a:r>
          </a:p>
        </p:txBody>
      </p:sp>
      <p:cxnSp>
        <p:nvCxnSpPr>
          <p:cNvPr id="23" name="Straight Arrow Connector 22">
            <a:extLst>
              <a:ext uri="{FF2B5EF4-FFF2-40B4-BE49-F238E27FC236}">
                <a16:creationId xmlns:a16="http://schemas.microsoft.com/office/drawing/2014/main" id="{C03940F9-7387-4811-8E06-990028ECCEC1}"/>
              </a:ext>
            </a:extLst>
          </p:cNvPr>
          <p:cNvCxnSpPr/>
          <p:nvPr/>
        </p:nvCxnSpPr>
        <p:spPr bwMode="auto">
          <a:xfrm flipH="1" flipV="1">
            <a:off x="2438750" y="2822217"/>
            <a:ext cx="1118157" cy="590684"/>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cxnSp>
        <p:nvCxnSpPr>
          <p:cNvPr id="24" name="Straight Arrow Connector 23">
            <a:extLst>
              <a:ext uri="{FF2B5EF4-FFF2-40B4-BE49-F238E27FC236}">
                <a16:creationId xmlns:a16="http://schemas.microsoft.com/office/drawing/2014/main" id="{2E94EEFF-A306-4FE8-AEFA-700A5834BAB3}"/>
              </a:ext>
            </a:extLst>
          </p:cNvPr>
          <p:cNvCxnSpPr/>
          <p:nvPr/>
        </p:nvCxnSpPr>
        <p:spPr bwMode="auto">
          <a:xfrm flipV="1">
            <a:off x="4625283" y="2686045"/>
            <a:ext cx="411120" cy="498953"/>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cxnSp>
        <p:nvCxnSpPr>
          <p:cNvPr id="25" name="Straight Arrow Connector 24">
            <a:extLst>
              <a:ext uri="{FF2B5EF4-FFF2-40B4-BE49-F238E27FC236}">
                <a16:creationId xmlns:a16="http://schemas.microsoft.com/office/drawing/2014/main" id="{4CC1BF71-45CF-463D-B401-9E1532A7143C}"/>
              </a:ext>
            </a:extLst>
          </p:cNvPr>
          <p:cNvCxnSpPr/>
          <p:nvPr/>
        </p:nvCxnSpPr>
        <p:spPr bwMode="auto">
          <a:xfrm flipH="1" flipV="1">
            <a:off x="5848406" y="2286420"/>
            <a:ext cx="1076991" cy="1"/>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pic>
        <p:nvPicPr>
          <p:cNvPr id="26" name="Picture 25">
            <a:extLst>
              <a:ext uri="{FF2B5EF4-FFF2-40B4-BE49-F238E27FC236}">
                <a16:creationId xmlns:a16="http://schemas.microsoft.com/office/drawing/2014/main" id="{8B4194CA-B916-4E43-B283-25E67EA260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54356" y="1583072"/>
            <a:ext cx="803385" cy="1342801"/>
          </a:xfrm>
          <a:prstGeom prst="rect">
            <a:avLst/>
          </a:prstGeom>
        </p:spPr>
      </p:pic>
      <p:pic>
        <p:nvPicPr>
          <p:cNvPr id="27" name="Picture 26">
            <a:extLst>
              <a:ext uri="{FF2B5EF4-FFF2-40B4-BE49-F238E27FC236}">
                <a16:creationId xmlns:a16="http://schemas.microsoft.com/office/drawing/2014/main" id="{CC5422FC-77B0-421B-B010-D024C6BF610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68455" y="1582438"/>
            <a:ext cx="803764" cy="1343435"/>
          </a:xfrm>
          <a:prstGeom prst="rect">
            <a:avLst/>
          </a:prstGeom>
        </p:spPr>
      </p:pic>
      <p:pic>
        <p:nvPicPr>
          <p:cNvPr id="28" name="Picture 27">
            <a:extLst>
              <a:ext uri="{FF2B5EF4-FFF2-40B4-BE49-F238E27FC236}">
                <a16:creationId xmlns:a16="http://schemas.microsoft.com/office/drawing/2014/main" id="{FE001298-064C-4495-91AE-9F7259F6317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40182" y="3088648"/>
            <a:ext cx="1319929" cy="1054381"/>
          </a:xfrm>
          <a:prstGeom prst="rect">
            <a:avLst/>
          </a:prstGeom>
        </p:spPr>
      </p:pic>
      <p:cxnSp>
        <p:nvCxnSpPr>
          <p:cNvPr id="30" name="Straight Arrow Connector 29">
            <a:extLst>
              <a:ext uri="{FF2B5EF4-FFF2-40B4-BE49-F238E27FC236}">
                <a16:creationId xmlns:a16="http://schemas.microsoft.com/office/drawing/2014/main" id="{F4BCFE04-9200-423B-BA89-0E3F70BA5012}"/>
              </a:ext>
            </a:extLst>
          </p:cNvPr>
          <p:cNvCxnSpPr>
            <a:cxnSpLocks/>
          </p:cNvCxnSpPr>
          <p:nvPr/>
        </p:nvCxnSpPr>
        <p:spPr bwMode="auto">
          <a:xfrm>
            <a:off x="2438750" y="3088648"/>
            <a:ext cx="961087" cy="594710"/>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sp>
        <p:nvSpPr>
          <p:cNvPr id="32" name="TextBox 31">
            <a:extLst>
              <a:ext uri="{FF2B5EF4-FFF2-40B4-BE49-F238E27FC236}">
                <a16:creationId xmlns:a16="http://schemas.microsoft.com/office/drawing/2014/main" id="{E84E6F8D-2496-40B9-A69C-5E27F4817421}"/>
              </a:ext>
            </a:extLst>
          </p:cNvPr>
          <p:cNvSpPr txBox="1"/>
          <p:nvPr/>
        </p:nvSpPr>
        <p:spPr>
          <a:xfrm>
            <a:off x="2450984" y="4262694"/>
            <a:ext cx="1046184" cy="338554"/>
          </a:xfrm>
          <a:prstGeom prst="rect">
            <a:avLst/>
          </a:prstGeom>
          <a:noFill/>
        </p:spPr>
        <p:txBody>
          <a:bodyPr wrap="none" rtlCol="0">
            <a:spAutoFit/>
          </a:bodyPr>
          <a:lstStyle/>
          <a:p>
            <a:r>
              <a:rPr lang="en-GB" sz="1600" b="0" dirty="0">
                <a:solidFill>
                  <a:schemeClr val="bg2">
                    <a:lumMod val="10000"/>
                  </a:schemeClr>
                </a:solidFill>
                <a:latin typeface="Segoe UI" panose="020B0502040204020203" pitchFamily="34" charset="0"/>
                <a:cs typeface="Segoe UI" panose="020B0502040204020203" pitchFamily="34" charset="0"/>
              </a:rPr>
              <a:t>Response</a:t>
            </a:r>
          </a:p>
        </p:txBody>
      </p:sp>
    </p:spTree>
    <p:extLst>
      <p:ext uri="{BB962C8B-B14F-4D97-AF65-F5344CB8AC3E}">
        <p14:creationId xmlns:p14="http://schemas.microsoft.com/office/powerpoint/2010/main" val="1790107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7ADB25-AE6F-4BA0-BBC0-4D4AA24AE93E}"/>
              </a:ext>
            </a:extLst>
          </p:cNvPr>
          <p:cNvSpPr>
            <a:spLocks noGrp="1"/>
          </p:cNvSpPr>
          <p:nvPr>
            <p:ph type="title"/>
          </p:nvPr>
        </p:nvSpPr>
        <p:spPr/>
        <p:txBody>
          <a:bodyPr/>
          <a:lstStyle/>
          <a:p>
            <a:r>
              <a:rPr lang="en-US" dirty="0"/>
              <a:t>MVC Architecture</a:t>
            </a:r>
          </a:p>
        </p:txBody>
      </p:sp>
      <p:sp>
        <p:nvSpPr>
          <p:cNvPr id="6" name="Rectangle: Rounded Corners 5">
            <a:extLst>
              <a:ext uri="{FF2B5EF4-FFF2-40B4-BE49-F238E27FC236}">
                <a16:creationId xmlns:a16="http://schemas.microsoft.com/office/drawing/2014/main" id="{7FCD0E32-ACFC-4D88-8CA9-8DB7D55EC252}"/>
              </a:ext>
            </a:extLst>
          </p:cNvPr>
          <p:cNvSpPr/>
          <p:nvPr/>
        </p:nvSpPr>
        <p:spPr>
          <a:xfrm>
            <a:off x="204716" y="3642574"/>
            <a:ext cx="8734568" cy="465787"/>
          </a:xfrm>
          <a:prstGeom prst="round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spcAft>
                <a:spcPts val="432"/>
              </a:spcAft>
            </a:pPr>
            <a:r>
              <a:rPr lang="en-US" sz="2000" dirty="0"/>
              <a:t>The browser (as usual) sends a request to IIS.</a:t>
            </a:r>
          </a:p>
        </p:txBody>
      </p:sp>
      <p:sp>
        <p:nvSpPr>
          <p:cNvPr id="7" name="Rectangle: Rounded Corners 6">
            <a:extLst>
              <a:ext uri="{FF2B5EF4-FFF2-40B4-BE49-F238E27FC236}">
                <a16:creationId xmlns:a16="http://schemas.microsoft.com/office/drawing/2014/main" id="{5683C71A-ED12-4A65-9463-97F1718B5C6A}"/>
              </a:ext>
            </a:extLst>
          </p:cNvPr>
          <p:cNvSpPr/>
          <p:nvPr/>
        </p:nvSpPr>
        <p:spPr>
          <a:xfrm>
            <a:off x="245660" y="4206023"/>
            <a:ext cx="8734568" cy="771217"/>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spcAft>
                <a:spcPts val="432"/>
              </a:spcAft>
            </a:pPr>
            <a:r>
              <a:rPr lang="en-US" sz="2000" dirty="0"/>
              <a:t>IIS searches for the route defined in MVC application and passes the request to the controller as per route. </a:t>
            </a:r>
          </a:p>
        </p:txBody>
      </p:sp>
      <p:sp>
        <p:nvSpPr>
          <p:cNvPr id="9" name="Rectangle: Rounded Corners 8">
            <a:extLst>
              <a:ext uri="{FF2B5EF4-FFF2-40B4-BE49-F238E27FC236}">
                <a16:creationId xmlns:a16="http://schemas.microsoft.com/office/drawing/2014/main" id="{1FB0F821-0A2B-421C-9A69-DA6C0A365B1D}"/>
              </a:ext>
            </a:extLst>
          </p:cNvPr>
          <p:cNvSpPr/>
          <p:nvPr/>
        </p:nvSpPr>
        <p:spPr>
          <a:xfrm>
            <a:off x="245660" y="5100660"/>
            <a:ext cx="8734568" cy="771217"/>
          </a:xfrm>
          <a:prstGeom prst="roundRect">
            <a:avLst/>
          </a:prstGeom>
          <a:solidFill>
            <a:srgbClr val="B63A9E"/>
          </a:solidFill>
        </p:spPr>
        <p:style>
          <a:lnRef idx="1">
            <a:schemeClr val="accent1"/>
          </a:lnRef>
          <a:fillRef idx="3">
            <a:schemeClr val="accent1"/>
          </a:fillRef>
          <a:effectRef idx="2">
            <a:schemeClr val="accent1"/>
          </a:effectRef>
          <a:fontRef idx="minor">
            <a:schemeClr val="lt1"/>
          </a:fontRef>
        </p:style>
        <p:txBody>
          <a:bodyPr rtlCol="0" anchor="ctr"/>
          <a:lstStyle/>
          <a:p>
            <a:pPr>
              <a:spcAft>
                <a:spcPts val="432"/>
              </a:spcAft>
            </a:pPr>
            <a:r>
              <a:rPr lang="en-US" sz="2000" dirty="0"/>
              <a:t>The controller communicates with the model and passes the populated model (entity) to View (front end)</a:t>
            </a:r>
          </a:p>
        </p:txBody>
      </p:sp>
      <p:sp>
        <p:nvSpPr>
          <p:cNvPr id="10" name="Rectangle: Rounded Corners 9">
            <a:extLst>
              <a:ext uri="{FF2B5EF4-FFF2-40B4-BE49-F238E27FC236}">
                <a16:creationId xmlns:a16="http://schemas.microsoft.com/office/drawing/2014/main" id="{23156FFE-92AE-4EF1-906D-B9C942C73B7E}"/>
              </a:ext>
            </a:extLst>
          </p:cNvPr>
          <p:cNvSpPr/>
          <p:nvPr/>
        </p:nvSpPr>
        <p:spPr>
          <a:xfrm>
            <a:off x="245660" y="5961844"/>
            <a:ext cx="8734568" cy="771217"/>
          </a:xfrm>
          <a:prstGeom prst="roundRect">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spcAft>
                <a:spcPts val="432"/>
              </a:spcAft>
            </a:pPr>
            <a:r>
              <a:rPr lang="en-US" sz="2000" dirty="0"/>
              <a:t>Views are populated with model properties, and are rendered on the browser through IIS via controllers which invoked the particular View.</a:t>
            </a:r>
          </a:p>
        </p:txBody>
      </p:sp>
      <p:pic>
        <p:nvPicPr>
          <p:cNvPr id="12" name="Picture 11">
            <a:extLst>
              <a:ext uri="{FF2B5EF4-FFF2-40B4-BE49-F238E27FC236}">
                <a16:creationId xmlns:a16="http://schemas.microsoft.com/office/drawing/2014/main" id="{42AA58E3-D9F0-4CAD-9300-DD49C2E03E29}"/>
              </a:ext>
            </a:extLst>
          </p:cNvPr>
          <p:cNvPicPr>
            <a:picLocks noChangeAspect="1"/>
          </p:cNvPicPr>
          <p:nvPr/>
        </p:nvPicPr>
        <p:blipFill>
          <a:blip r:embed="rId3"/>
          <a:stretch>
            <a:fillRect/>
          </a:stretch>
        </p:blipFill>
        <p:spPr>
          <a:xfrm>
            <a:off x="645906" y="986123"/>
            <a:ext cx="7440063" cy="3258005"/>
          </a:xfrm>
          <a:prstGeom prst="rect">
            <a:avLst/>
          </a:prstGeom>
        </p:spPr>
      </p:pic>
    </p:spTree>
    <p:extLst>
      <p:ext uri="{BB962C8B-B14F-4D97-AF65-F5344CB8AC3E}">
        <p14:creationId xmlns:p14="http://schemas.microsoft.com/office/powerpoint/2010/main" val="3849467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Types Of Applications</a:t>
            </a:r>
          </a:p>
        </p:txBody>
      </p:sp>
      <p:pic>
        <p:nvPicPr>
          <p:cNvPr id="5" name="Picture 4">
            <a:extLst>
              <a:ext uri="{FF2B5EF4-FFF2-40B4-BE49-F238E27FC236}">
                <a16:creationId xmlns:a16="http://schemas.microsoft.com/office/drawing/2014/main" id="{414DA0FE-3DED-4CEC-83C2-1681C504F9F8}"/>
              </a:ext>
            </a:extLst>
          </p:cNvPr>
          <p:cNvPicPr>
            <a:picLocks noChangeAspect="1"/>
          </p:cNvPicPr>
          <p:nvPr/>
        </p:nvPicPr>
        <p:blipFill>
          <a:blip r:embed="rId2"/>
          <a:stretch>
            <a:fillRect/>
          </a:stretch>
        </p:blipFill>
        <p:spPr>
          <a:xfrm>
            <a:off x="381000" y="1275887"/>
            <a:ext cx="7162800" cy="4699961"/>
          </a:xfrm>
          <a:prstGeom prst="rect">
            <a:avLst/>
          </a:prstGeom>
        </p:spPr>
      </p:pic>
      <p:pic>
        <p:nvPicPr>
          <p:cNvPr id="8" name="Picture 7">
            <a:extLst>
              <a:ext uri="{FF2B5EF4-FFF2-40B4-BE49-F238E27FC236}">
                <a16:creationId xmlns:a16="http://schemas.microsoft.com/office/drawing/2014/main" id="{EC53759B-67AC-432B-90D0-6DB64A911540}"/>
              </a:ext>
            </a:extLst>
          </p:cNvPr>
          <p:cNvPicPr>
            <a:picLocks noChangeAspect="1"/>
          </p:cNvPicPr>
          <p:nvPr/>
        </p:nvPicPr>
        <p:blipFill>
          <a:blip r:embed="rId3"/>
          <a:stretch>
            <a:fillRect/>
          </a:stretch>
        </p:blipFill>
        <p:spPr>
          <a:xfrm>
            <a:off x="1381125" y="1729372"/>
            <a:ext cx="7277100" cy="4508253"/>
          </a:xfrm>
          <a:prstGeom prst="rect">
            <a:avLst/>
          </a:prstGeom>
        </p:spPr>
      </p:pic>
      <p:graphicFrame>
        <p:nvGraphicFramePr>
          <p:cNvPr id="11" name="Table 11">
            <a:extLst>
              <a:ext uri="{FF2B5EF4-FFF2-40B4-BE49-F238E27FC236}">
                <a16:creationId xmlns:a16="http://schemas.microsoft.com/office/drawing/2014/main" id="{DA65567B-891E-4E97-B0C4-2715955D7961}"/>
              </a:ext>
            </a:extLst>
          </p:cNvPr>
          <p:cNvGraphicFramePr>
            <a:graphicFrameLocks noGrp="1"/>
          </p:cNvGraphicFramePr>
          <p:nvPr>
            <p:extLst>
              <p:ext uri="{D42A27DB-BD31-4B8C-83A1-F6EECF244321}">
                <p14:modId xmlns:p14="http://schemas.microsoft.com/office/powerpoint/2010/main" val="1821564051"/>
              </p:ext>
            </p:extLst>
          </p:nvPr>
        </p:nvGraphicFramePr>
        <p:xfrm>
          <a:off x="104774" y="5456535"/>
          <a:ext cx="8685450" cy="1285240"/>
        </p:xfrm>
        <a:graphic>
          <a:graphicData uri="http://schemas.openxmlformats.org/drawingml/2006/table">
            <a:tbl>
              <a:tblPr firstRow="1" bandRow="1">
                <a:tableStyleId>{5C22544A-7EE6-4342-B048-85BDC9FD1C3A}</a:tableStyleId>
              </a:tblPr>
              <a:tblGrid>
                <a:gridCol w="4342725">
                  <a:extLst>
                    <a:ext uri="{9D8B030D-6E8A-4147-A177-3AD203B41FA5}">
                      <a16:colId xmlns:a16="http://schemas.microsoft.com/office/drawing/2014/main" val="2621069173"/>
                    </a:ext>
                  </a:extLst>
                </a:gridCol>
                <a:gridCol w="4342725">
                  <a:extLst>
                    <a:ext uri="{9D8B030D-6E8A-4147-A177-3AD203B41FA5}">
                      <a16:colId xmlns:a16="http://schemas.microsoft.com/office/drawing/2014/main" val="3174972171"/>
                    </a:ext>
                  </a:extLst>
                </a:gridCol>
              </a:tblGrid>
              <a:tr h="370840">
                <a:tc>
                  <a:txBody>
                    <a:bodyPr/>
                    <a:lstStyle/>
                    <a:p>
                      <a:r>
                        <a:rPr lang="en-US" dirty="0">
                          <a:solidFill>
                            <a:schemeClr val="bg2">
                              <a:lumMod val="10000"/>
                            </a:schemeClr>
                          </a:solidFill>
                        </a:rPr>
                        <a:t>Type Of Application</a:t>
                      </a:r>
                      <a:endParaRPr lang="en-IN" dirty="0">
                        <a:solidFill>
                          <a:schemeClr val="bg2">
                            <a:lumMod val="10000"/>
                          </a:schemeClr>
                        </a:solidFill>
                      </a:endParaRPr>
                    </a:p>
                  </a:txBody>
                  <a:tcPr/>
                </a:tc>
                <a:tc>
                  <a:txBody>
                    <a:bodyPr/>
                    <a:lstStyle/>
                    <a:p>
                      <a:r>
                        <a:rPr lang="en-US" dirty="0">
                          <a:solidFill>
                            <a:schemeClr val="bg2">
                              <a:lumMod val="10000"/>
                            </a:schemeClr>
                          </a:solidFill>
                        </a:rPr>
                        <a:t>Description</a:t>
                      </a:r>
                      <a:endParaRPr lang="en-IN" dirty="0">
                        <a:solidFill>
                          <a:schemeClr val="bg2">
                            <a:lumMod val="10000"/>
                          </a:schemeClr>
                        </a:solidFill>
                      </a:endParaRPr>
                    </a:p>
                  </a:txBody>
                  <a:tcPr/>
                </a:tc>
                <a:extLst>
                  <a:ext uri="{0D108BD9-81ED-4DB2-BD59-A6C34878D82A}">
                    <a16:rowId xmlns:a16="http://schemas.microsoft.com/office/drawing/2014/main" val="3832370188"/>
                  </a:ext>
                </a:extLst>
              </a:tr>
              <a:tr h="370840">
                <a:tc>
                  <a:txBody>
                    <a:bodyPr/>
                    <a:lstStyle/>
                    <a:p>
                      <a:pPr algn="ctr"/>
                      <a:r>
                        <a:rPr lang="en-US" dirty="0">
                          <a:solidFill>
                            <a:schemeClr val="bg2">
                              <a:lumMod val="10000"/>
                            </a:schemeClr>
                          </a:solidFill>
                        </a:rPr>
                        <a:t>Template of Application (Empty /ASP.Net Core (MVC), or any other)</a:t>
                      </a:r>
                      <a:endParaRPr lang="en-IN" dirty="0">
                        <a:solidFill>
                          <a:schemeClr val="bg2">
                            <a:lumMod val="10000"/>
                          </a:schemeClr>
                        </a:solidFill>
                      </a:endParaRPr>
                    </a:p>
                  </a:txBody>
                  <a:tcPr/>
                </a:tc>
                <a:tc>
                  <a:txBody>
                    <a:bodyPr/>
                    <a:lstStyle/>
                    <a:p>
                      <a:pPr algn="ctr"/>
                      <a:r>
                        <a:rPr lang="en-US" dirty="0">
                          <a:solidFill>
                            <a:schemeClr val="bg2">
                              <a:lumMod val="10000"/>
                            </a:schemeClr>
                          </a:solidFill>
                        </a:rPr>
                        <a:t>Project Template for creating Applications. This cab be deployed to windows , Linux or Mac OS</a:t>
                      </a:r>
                      <a:endParaRPr lang="en-IN" dirty="0">
                        <a:solidFill>
                          <a:schemeClr val="bg2">
                            <a:lumMod val="10000"/>
                          </a:schemeClr>
                        </a:solidFill>
                      </a:endParaRPr>
                    </a:p>
                  </a:txBody>
                  <a:tcPr/>
                </a:tc>
                <a:extLst>
                  <a:ext uri="{0D108BD9-81ED-4DB2-BD59-A6C34878D82A}">
                    <a16:rowId xmlns:a16="http://schemas.microsoft.com/office/drawing/2014/main" val="783958198"/>
                  </a:ext>
                </a:extLst>
              </a:tr>
            </a:tbl>
          </a:graphicData>
        </a:graphic>
      </p:graphicFrame>
    </p:spTree>
    <p:extLst>
      <p:ext uri="{BB962C8B-B14F-4D97-AF65-F5344CB8AC3E}">
        <p14:creationId xmlns:p14="http://schemas.microsoft.com/office/powerpoint/2010/main" val="223379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If you create an empty web project for both ASP.Net Core or </a:t>
            </a:r>
            <a:r>
              <a:rPr lang="en-US" dirty="0" err="1"/>
              <a:t>.net</a:t>
            </a:r>
            <a:r>
              <a:rPr lang="en-US" dirty="0"/>
              <a:t> framework, it will reference the following libraries</a:t>
            </a:r>
          </a:p>
        </p:txBody>
      </p:sp>
      <p:sp>
        <p:nvSpPr>
          <p:cNvPr id="3" name="Title 2"/>
          <p:cNvSpPr>
            <a:spLocks noGrp="1"/>
          </p:cNvSpPr>
          <p:nvPr>
            <p:ph type="title"/>
          </p:nvPr>
        </p:nvSpPr>
        <p:spPr/>
        <p:txBody>
          <a:bodyPr/>
          <a:lstStyle/>
          <a:p>
            <a:r>
              <a:rPr lang="en-US" dirty="0"/>
              <a:t>Types Of Applications</a:t>
            </a:r>
          </a:p>
        </p:txBody>
      </p:sp>
      <p:sp>
        <p:nvSpPr>
          <p:cNvPr id="14" name="TextBox 13"/>
          <p:cNvSpPr txBox="1"/>
          <p:nvPr/>
        </p:nvSpPr>
        <p:spPr>
          <a:xfrm>
            <a:off x="6725677" y="3072546"/>
            <a:ext cx="2355801" cy="1200329"/>
          </a:xfrm>
          <a:prstGeom prst="rect">
            <a:avLst/>
          </a:prstGeom>
          <a:solidFill>
            <a:schemeClr val="bg1">
              <a:lumMod val="75000"/>
            </a:schemeClr>
          </a:solidFill>
        </p:spPr>
        <p:txBody>
          <a:bodyPr wrap="square" rtlCol="0">
            <a:spAutoFit/>
          </a:bodyPr>
          <a:lstStyle/>
          <a:p>
            <a:r>
              <a:rPr lang="en-US" dirty="0">
                <a:solidFill>
                  <a:srgbClr val="000099"/>
                </a:solidFill>
              </a:rPr>
              <a:t>for building modern, cloud-based web apps on Windows, </a:t>
            </a:r>
            <a:r>
              <a:rPr lang="en-US" dirty="0" err="1">
                <a:solidFill>
                  <a:srgbClr val="000099"/>
                </a:solidFill>
              </a:rPr>
              <a:t>macOS</a:t>
            </a:r>
            <a:r>
              <a:rPr lang="en-US" dirty="0">
                <a:solidFill>
                  <a:srgbClr val="000099"/>
                </a:solidFill>
              </a:rPr>
              <a:t>, or Linux.</a:t>
            </a:r>
          </a:p>
        </p:txBody>
      </p:sp>
      <p:pic>
        <p:nvPicPr>
          <p:cNvPr id="4" name="Picture 3">
            <a:extLst>
              <a:ext uri="{FF2B5EF4-FFF2-40B4-BE49-F238E27FC236}">
                <a16:creationId xmlns:a16="http://schemas.microsoft.com/office/drawing/2014/main" id="{A926D672-092A-4419-A352-ABCF0F24AFCA}"/>
              </a:ext>
            </a:extLst>
          </p:cNvPr>
          <p:cNvPicPr>
            <a:picLocks noChangeAspect="1"/>
          </p:cNvPicPr>
          <p:nvPr/>
        </p:nvPicPr>
        <p:blipFill>
          <a:blip r:embed="rId2"/>
          <a:stretch>
            <a:fillRect/>
          </a:stretch>
        </p:blipFill>
        <p:spPr>
          <a:xfrm>
            <a:off x="2133427" y="3185289"/>
            <a:ext cx="3306375" cy="3608097"/>
          </a:xfrm>
          <a:prstGeom prst="rect">
            <a:avLst/>
          </a:prstGeom>
        </p:spPr>
      </p:pic>
      <p:cxnSp>
        <p:nvCxnSpPr>
          <p:cNvPr id="11" name="Straight Arrow Connector 10"/>
          <p:cNvCxnSpPr>
            <a:cxnSpLocks/>
            <a:stCxn id="14" idx="1"/>
          </p:cNvCxnSpPr>
          <p:nvPr/>
        </p:nvCxnSpPr>
        <p:spPr>
          <a:xfrm flipH="1">
            <a:off x="3580327" y="3672711"/>
            <a:ext cx="3145350" cy="83670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5" name="Picture 4">
            <a:extLst>
              <a:ext uri="{FF2B5EF4-FFF2-40B4-BE49-F238E27FC236}">
                <a16:creationId xmlns:a16="http://schemas.microsoft.com/office/drawing/2014/main" id="{3E007E0A-5803-49CC-AB1E-415A171E23C9}"/>
              </a:ext>
            </a:extLst>
          </p:cNvPr>
          <p:cNvPicPr>
            <a:picLocks noChangeAspect="1"/>
          </p:cNvPicPr>
          <p:nvPr/>
        </p:nvPicPr>
        <p:blipFill>
          <a:blip r:embed="rId3"/>
          <a:stretch>
            <a:fillRect/>
          </a:stretch>
        </p:blipFill>
        <p:spPr>
          <a:xfrm>
            <a:off x="2133427" y="1691450"/>
            <a:ext cx="3815485" cy="11739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Evolution of .NET Core</a:t>
            </a:r>
          </a:p>
        </p:txBody>
      </p:sp>
      <p:pic>
        <p:nvPicPr>
          <p:cNvPr id="49156" name="Picture 4" descr="C:\Users\RadiantDell\Desktop\Histo1.png"/>
          <p:cNvPicPr>
            <a:picLocks noChangeAspect="1" noChangeArrowheads="1"/>
          </p:cNvPicPr>
          <p:nvPr/>
        </p:nvPicPr>
        <p:blipFill>
          <a:blip r:embed="rId3"/>
          <a:srcRect/>
          <a:stretch>
            <a:fillRect/>
          </a:stretch>
        </p:blipFill>
        <p:spPr bwMode="auto">
          <a:xfrm>
            <a:off x="215636" y="1633967"/>
            <a:ext cx="8764588" cy="3857625"/>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536D1F-9EED-4151-9A1A-A82D94F4C1AD}"/>
              </a:ext>
            </a:extLst>
          </p:cNvPr>
          <p:cNvSpPr>
            <a:spLocks noGrp="1"/>
          </p:cNvSpPr>
          <p:nvPr>
            <p:ph type="title"/>
          </p:nvPr>
        </p:nvSpPr>
        <p:spPr/>
        <p:txBody>
          <a:bodyPr/>
          <a:lstStyle/>
          <a:p>
            <a:r>
              <a:rPr lang="en-US" dirty="0"/>
              <a:t>Shared Framework</a:t>
            </a:r>
          </a:p>
        </p:txBody>
      </p:sp>
      <p:sp>
        <p:nvSpPr>
          <p:cNvPr id="6" name="Rectangle: Rounded Corners 5">
            <a:extLst>
              <a:ext uri="{FF2B5EF4-FFF2-40B4-BE49-F238E27FC236}">
                <a16:creationId xmlns:a16="http://schemas.microsoft.com/office/drawing/2014/main" id="{E31BD700-9162-4E90-A4AE-0620A5254722}"/>
              </a:ext>
            </a:extLst>
          </p:cNvPr>
          <p:cNvSpPr/>
          <p:nvPr/>
        </p:nvSpPr>
        <p:spPr>
          <a:xfrm>
            <a:off x="245660" y="1107584"/>
            <a:ext cx="8693624" cy="1568942"/>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The ASP.NET Core shared framework </a:t>
            </a:r>
            <a:r>
              <a:rPr lang="en-US" sz="2400" b="1" dirty="0">
                <a:solidFill>
                  <a:schemeClr val="bg1"/>
                </a:solidFill>
              </a:rPr>
              <a:t>(Microsoft.AspNetCore.App) </a:t>
            </a:r>
            <a:r>
              <a:rPr lang="en-US" sz="2400" dirty="0"/>
              <a:t>contains assemblies that are developed and supported by Microsoft.  Microsoft.AspNetCore.App is installed when the .NET Core 3.0 or later SDK is installed. </a:t>
            </a:r>
          </a:p>
        </p:txBody>
      </p:sp>
      <p:sp>
        <p:nvSpPr>
          <p:cNvPr id="8" name="TextBox 7">
            <a:extLst>
              <a:ext uri="{FF2B5EF4-FFF2-40B4-BE49-F238E27FC236}">
                <a16:creationId xmlns:a16="http://schemas.microsoft.com/office/drawing/2014/main" id="{026E87E0-4932-4D9B-A8A6-A99674337217}"/>
              </a:ext>
            </a:extLst>
          </p:cNvPr>
          <p:cNvSpPr txBox="1"/>
          <p:nvPr/>
        </p:nvSpPr>
        <p:spPr>
          <a:xfrm>
            <a:off x="245659" y="2865274"/>
            <a:ext cx="6528627" cy="369332"/>
          </a:xfrm>
          <a:prstGeom prst="rect">
            <a:avLst/>
          </a:prstGeom>
          <a:noFill/>
        </p:spPr>
        <p:txBody>
          <a:bodyPr wrap="square">
            <a:spAutoFit/>
          </a:bodyPr>
          <a:lstStyle/>
          <a:p>
            <a:r>
              <a:rPr lang="en-US" b="0" i="0" dirty="0">
                <a:solidFill>
                  <a:srgbClr val="383838"/>
                </a:solidFill>
                <a:effectLst/>
                <a:latin typeface="PT Serif"/>
              </a:rPr>
              <a:t>There are two shared frameworks.</a:t>
            </a:r>
            <a:endParaRPr lang="en-US" dirty="0"/>
          </a:p>
        </p:txBody>
      </p:sp>
      <p:graphicFrame>
        <p:nvGraphicFramePr>
          <p:cNvPr id="10" name="Table 9">
            <a:extLst>
              <a:ext uri="{FF2B5EF4-FFF2-40B4-BE49-F238E27FC236}">
                <a16:creationId xmlns:a16="http://schemas.microsoft.com/office/drawing/2014/main" id="{30501ADB-A433-4A7A-AC74-6DC93AB7828E}"/>
              </a:ext>
            </a:extLst>
          </p:cNvPr>
          <p:cNvGraphicFramePr>
            <a:graphicFrameLocks noGrp="1"/>
          </p:cNvGraphicFramePr>
          <p:nvPr>
            <p:extLst>
              <p:ext uri="{D42A27DB-BD31-4B8C-83A1-F6EECF244321}">
                <p14:modId xmlns:p14="http://schemas.microsoft.com/office/powerpoint/2010/main" val="948952003"/>
              </p:ext>
            </p:extLst>
          </p:nvPr>
        </p:nvGraphicFramePr>
        <p:xfrm>
          <a:off x="141668" y="3367956"/>
          <a:ext cx="8797616" cy="3154680"/>
        </p:xfrm>
        <a:graphic>
          <a:graphicData uri="http://schemas.openxmlformats.org/drawingml/2006/table">
            <a:tbl>
              <a:tblPr>
                <a:tableStyleId>{E929F9F4-4A8F-4326-A1B4-22849713DDAB}</a:tableStyleId>
              </a:tblPr>
              <a:tblGrid>
                <a:gridCol w="3127095">
                  <a:extLst>
                    <a:ext uri="{9D8B030D-6E8A-4147-A177-3AD203B41FA5}">
                      <a16:colId xmlns:a16="http://schemas.microsoft.com/office/drawing/2014/main" val="2935718859"/>
                    </a:ext>
                  </a:extLst>
                </a:gridCol>
                <a:gridCol w="5670521">
                  <a:extLst>
                    <a:ext uri="{9D8B030D-6E8A-4147-A177-3AD203B41FA5}">
                      <a16:colId xmlns:a16="http://schemas.microsoft.com/office/drawing/2014/main" val="1492115280"/>
                    </a:ext>
                  </a:extLst>
                </a:gridCol>
              </a:tblGrid>
              <a:tr h="272961">
                <a:tc>
                  <a:txBody>
                    <a:bodyPr/>
                    <a:lstStyle/>
                    <a:p>
                      <a:pPr algn="ctr" fontAlgn="base"/>
                      <a:r>
                        <a:rPr lang="en-US" sz="2100" b="1" dirty="0">
                          <a:solidFill>
                            <a:schemeClr val="bg1"/>
                          </a:solidFill>
                          <a:effectLst/>
                        </a:rPr>
                        <a:t>Framework name</a:t>
                      </a:r>
                      <a:endParaRPr lang="en-US" sz="2100" b="1" dirty="0">
                        <a:solidFill>
                          <a:schemeClr val="bg1"/>
                        </a:solidFill>
                        <a:effectLst/>
                        <a:latin typeface="inherit"/>
                      </a:endParaRPr>
                    </a:p>
                  </a:txBody>
                  <a:tcPr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rgbClr val="006D9E"/>
                    </a:solidFill>
                  </a:tcPr>
                </a:tc>
                <a:tc>
                  <a:txBody>
                    <a:bodyPr/>
                    <a:lstStyle/>
                    <a:p>
                      <a:pPr algn="ctr" fontAlgn="base"/>
                      <a:r>
                        <a:rPr lang="en-US" sz="2100" b="1" dirty="0">
                          <a:solidFill>
                            <a:schemeClr val="bg1"/>
                          </a:solidFill>
                          <a:effectLst/>
                        </a:rPr>
                        <a:t>Description</a:t>
                      </a:r>
                      <a:endParaRPr lang="en-US" sz="2100" b="1" dirty="0">
                        <a:solidFill>
                          <a:schemeClr val="bg1"/>
                        </a:solidFill>
                        <a:effectLst/>
                        <a:latin typeface="inherit"/>
                      </a:endParaRPr>
                    </a:p>
                  </a:txBody>
                  <a:tcPr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rgbClr val="006D9E"/>
                    </a:solidFill>
                  </a:tcPr>
                </a:tc>
                <a:extLst>
                  <a:ext uri="{0D108BD9-81ED-4DB2-BD59-A6C34878D82A}">
                    <a16:rowId xmlns:a16="http://schemas.microsoft.com/office/drawing/2014/main" val="2271758698"/>
                  </a:ext>
                </a:extLst>
              </a:tr>
              <a:tr h="682402">
                <a:tc>
                  <a:txBody>
                    <a:bodyPr/>
                    <a:lstStyle/>
                    <a:p>
                      <a:pPr algn="l" fontAlgn="base"/>
                      <a:r>
                        <a:rPr lang="en-US" sz="2100" dirty="0" err="1">
                          <a:solidFill>
                            <a:schemeClr val="bg1"/>
                          </a:solidFill>
                          <a:effectLst/>
                        </a:rPr>
                        <a:t>Microsoft.NETCore.App</a:t>
                      </a:r>
                      <a:endParaRPr lang="en-US" sz="2100" dirty="0">
                        <a:solidFill>
                          <a:schemeClr val="bg1"/>
                        </a:solidFill>
                        <a:effectLst/>
                      </a:endParaRPr>
                    </a:p>
                  </a:txBody>
                  <a:tcPr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rgbClr val="008AC8"/>
                    </a:solidFill>
                  </a:tcPr>
                </a:tc>
                <a:tc>
                  <a:txBody>
                    <a:bodyPr/>
                    <a:lstStyle/>
                    <a:p>
                      <a:pPr algn="l" fontAlgn="base"/>
                      <a:r>
                        <a:rPr lang="en-US" sz="2100" dirty="0">
                          <a:solidFill>
                            <a:schemeClr val="bg1"/>
                          </a:solidFill>
                          <a:effectLst/>
                        </a:rPr>
                        <a:t>The base runtime. </a:t>
                      </a:r>
                    </a:p>
                    <a:p>
                      <a:pPr algn="l" fontAlgn="base"/>
                      <a:r>
                        <a:rPr lang="en-US" sz="2100" dirty="0">
                          <a:solidFill>
                            <a:schemeClr val="bg1"/>
                          </a:solidFill>
                          <a:effectLst/>
                        </a:rPr>
                        <a:t>It supports things like </a:t>
                      </a:r>
                      <a:r>
                        <a:rPr lang="en-US" sz="2100" dirty="0" err="1">
                          <a:solidFill>
                            <a:schemeClr val="bg1"/>
                          </a:solidFill>
                          <a:effectLst/>
                        </a:rPr>
                        <a:t>System.Object</a:t>
                      </a:r>
                      <a:r>
                        <a:rPr lang="en-US" sz="2100" dirty="0">
                          <a:solidFill>
                            <a:schemeClr val="bg1"/>
                          </a:solidFill>
                          <a:effectLst/>
                        </a:rPr>
                        <a:t> , List&lt;T&gt;, string, memory management, file and network IO, threading, etc.</a:t>
                      </a:r>
                    </a:p>
                  </a:txBody>
                  <a:tcPr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rgbClr val="008AC8"/>
                    </a:solidFill>
                  </a:tcPr>
                </a:tc>
                <a:extLst>
                  <a:ext uri="{0D108BD9-81ED-4DB2-BD59-A6C34878D82A}">
                    <a16:rowId xmlns:a16="http://schemas.microsoft.com/office/drawing/2014/main" val="4086689787"/>
                  </a:ext>
                </a:extLst>
              </a:tr>
              <a:tr h="887122">
                <a:tc>
                  <a:txBody>
                    <a:bodyPr/>
                    <a:lstStyle/>
                    <a:p>
                      <a:pPr algn="l" fontAlgn="base"/>
                      <a:r>
                        <a:rPr lang="en-US" sz="2100">
                          <a:solidFill>
                            <a:schemeClr val="bg1"/>
                          </a:solidFill>
                          <a:effectLst/>
                        </a:rPr>
                        <a:t>Microsoft.AspNetCore.App</a:t>
                      </a:r>
                    </a:p>
                  </a:txBody>
                  <a:tcPr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rgbClr val="008AC8"/>
                    </a:solidFill>
                  </a:tcPr>
                </a:tc>
                <a:tc>
                  <a:txBody>
                    <a:bodyPr/>
                    <a:lstStyle/>
                    <a:p>
                      <a:pPr algn="l" fontAlgn="base"/>
                      <a:r>
                        <a:rPr lang="en-US" sz="2100" dirty="0">
                          <a:solidFill>
                            <a:schemeClr val="bg1"/>
                          </a:solidFill>
                          <a:effectLst/>
                        </a:rPr>
                        <a:t>The default web runtime. </a:t>
                      </a:r>
                    </a:p>
                    <a:p>
                      <a:pPr algn="l" fontAlgn="base"/>
                      <a:r>
                        <a:rPr lang="en-US" sz="2100" dirty="0">
                          <a:solidFill>
                            <a:schemeClr val="bg1"/>
                          </a:solidFill>
                          <a:effectLst/>
                        </a:rPr>
                        <a:t>It imports </a:t>
                      </a:r>
                      <a:r>
                        <a:rPr lang="en-US" sz="2100" dirty="0" err="1">
                          <a:solidFill>
                            <a:schemeClr val="bg1"/>
                          </a:solidFill>
                          <a:effectLst/>
                        </a:rPr>
                        <a:t>Microsoft.NETCore.App</a:t>
                      </a:r>
                      <a:r>
                        <a:rPr lang="en-US" sz="2100" dirty="0">
                          <a:solidFill>
                            <a:schemeClr val="bg1"/>
                          </a:solidFill>
                          <a:effectLst/>
                        </a:rPr>
                        <a:t>, and adds API to build an HTTP server using Kestrel, </a:t>
                      </a:r>
                      <a:r>
                        <a:rPr lang="en-US" sz="2100" dirty="0" err="1">
                          <a:solidFill>
                            <a:schemeClr val="bg1"/>
                          </a:solidFill>
                          <a:effectLst/>
                        </a:rPr>
                        <a:t>Mvc</a:t>
                      </a:r>
                      <a:r>
                        <a:rPr lang="en-US" sz="2100" dirty="0">
                          <a:solidFill>
                            <a:schemeClr val="bg1"/>
                          </a:solidFill>
                          <a:effectLst/>
                        </a:rPr>
                        <a:t>, </a:t>
                      </a:r>
                      <a:r>
                        <a:rPr lang="en-US" sz="2100" dirty="0" err="1">
                          <a:solidFill>
                            <a:schemeClr val="bg1"/>
                          </a:solidFill>
                          <a:effectLst/>
                        </a:rPr>
                        <a:t>SignalR</a:t>
                      </a:r>
                      <a:r>
                        <a:rPr lang="en-US" sz="2100" dirty="0">
                          <a:solidFill>
                            <a:schemeClr val="bg1"/>
                          </a:solidFill>
                          <a:effectLst/>
                        </a:rPr>
                        <a:t>, Razor, and parts of EF Core.</a:t>
                      </a:r>
                    </a:p>
                  </a:txBody>
                  <a:tcPr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rgbClr val="008AC8"/>
                    </a:solidFill>
                  </a:tcPr>
                </a:tc>
                <a:extLst>
                  <a:ext uri="{0D108BD9-81ED-4DB2-BD59-A6C34878D82A}">
                    <a16:rowId xmlns:a16="http://schemas.microsoft.com/office/drawing/2014/main" val="131782056"/>
                  </a:ext>
                </a:extLst>
              </a:tr>
            </a:tbl>
          </a:graphicData>
        </a:graphic>
      </p:graphicFrame>
    </p:spTree>
    <p:extLst>
      <p:ext uri="{BB962C8B-B14F-4D97-AF65-F5344CB8AC3E}">
        <p14:creationId xmlns:p14="http://schemas.microsoft.com/office/powerpoint/2010/main" val="3842705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492778284"/>
              </p:ext>
            </p:extLst>
          </p:nvPr>
        </p:nvGraphicFramePr>
        <p:xfrm>
          <a:off x="231572" y="1814114"/>
          <a:ext cx="6283527" cy="4668520"/>
        </p:xfrm>
        <a:graphic>
          <a:graphicData uri="http://schemas.openxmlformats.org/drawingml/2006/table">
            <a:tbl>
              <a:tblPr firstRow="1" bandRow="1">
                <a:tableStyleId>{775DCB02-9BB8-47FD-8907-85C794F793BA}</a:tableStyleId>
              </a:tblPr>
              <a:tblGrid>
                <a:gridCol w="1856398">
                  <a:extLst>
                    <a:ext uri="{9D8B030D-6E8A-4147-A177-3AD203B41FA5}">
                      <a16:colId xmlns:a16="http://schemas.microsoft.com/office/drawing/2014/main" val="20000"/>
                    </a:ext>
                  </a:extLst>
                </a:gridCol>
                <a:gridCol w="4427129">
                  <a:extLst>
                    <a:ext uri="{9D8B030D-6E8A-4147-A177-3AD203B41FA5}">
                      <a16:colId xmlns:a16="http://schemas.microsoft.com/office/drawing/2014/main" val="20001"/>
                    </a:ext>
                  </a:extLst>
                </a:gridCol>
              </a:tblGrid>
              <a:tr h="370840">
                <a:tc>
                  <a:txBody>
                    <a:bodyPr/>
                    <a:lstStyle/>
                    <a:p>
                      <a:r>
                        <a:rPr lang="en-US" sz="1800" dirty="0">
                          <a:solidFill>
                            <a:schemeClr val="bg2">
                              <a:lumMod val="10000"/>
                            </a:schemeClr>
                          </a:solidFill>
                          <a:latin typeface="Arial" panose="020B0604020202020204" pitchFamily="34" charset="0"/>
                          <a:cs typeface="Arial" panose="020B0604020202020204" pitchFamily="34" charset="0"/>
                        </a:rPr>
                        <a:t>Folder</a:t>
                      </a:r>
                    </a:p>
                  </a:txBody>
                  <a:tcPr/>
                </a:tc>
                <a:tc>
                  <a:txBody>
                    <a:bodyPr/>
                    <a:lstStyle/>
                    <a:p>
                      <a:r>
                        <a:rPr lang="en-US" sz="1800" dirty="0">
                          <a:solidFill>
                            <a:schemeClr val="bg2">
                              <a:lumMod val="10000"/>
                            </a:schemeClr>
                          </a:solidFill>
                          <a:latin typeface="Arial" panose="020B0604020202020204" pitchFamily="34" charset="0"/>
                          <a:cs typeface="Arial" panose="020B0604020202020204" pitchFamily="34" charset="0"/>
                        </a:rPr>
                        <a:t>Details</a:t>
                      </a:r>
                    </a:p>
                  </a:txBody>
                  <a:tcPr/>
                </a:tc>
                <a:extLst>
                  <a:ext uri="{0D108BD9-81ED-4DB2-BD59-A6C34878D82A}">
                    <a16:rowId xmlns:a16="http://schemas.microsoft.com/office/drawing/2014/main" val="10000"/>
                  </a:ext>
                </a:extLst>
              </a:tr>
              <a:tr h="370840">
                <a:tc>
                  <a:txBody>
                    <a:bodyPr/>
                    <a:lstStyle/>
                    <a:p>
                      <a:r>
                        <a:rPr lang="en-US" sz="1800" dirty="0">
                          <a:solidFill>
                            <a:schemeClr val="bg2">
                              <a:lumMod val="10000"/>
                            </a:schemeClr>
                          </a:solidFill>
                          <a:latin typeface="Arial" panose="020B0604020202020204" pitchFamily="34" charset="0"/>
                          <a:cs typeface="Arial" panose="020B0604020202020204" pitchFamily="34" charset="0"/>
                        </a:rPr>
                        <a:t>Connected Services</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latin typeface="Arial" panose="020B0604020202020204" pitchFamily="34" charset="0"/>
                          <a:cs typeface="Arial" panose="020B0604020202020204" pitchFamily="34" charset="0"/>
                        </a:rPr>
                        <a:t>Via this you may connect to 3</a:t>
                      </a:r>
                      <a:r>
                        <a:rPr lang="en-US" sz="1800" baseline="30000" dirty="0">
                          <a:solidFill>
                            <a:schemeClr val="bg2">
                              <a:lumMod val="10000"/>
                            </a:schemeClr>
                          </a:solidFill>
                          <a:latin typeface="Arial" panose="020B0604020202020204" pitchFamily="34" charset="0"/>
                          <a:cs typeface="Arial" panose="020B0604020202020204" pitchFamily="34" charset="0"/>
                        </a:rPr>
                        <a:t>rd</a:t>
                      </a:r>
                      <a:r>
                        <a:rPr lang="en-US" sz="1800" dirty="0">
                          <a:solidFill>
                            <a:schemeClr val="bg2">
                              <a:lumMod val="10000"/>
                            </a:schemeClr>
                          </a:solidFill>
                          <a:latin typeface="Arial" panose="020B0604020202020204" pitchFamily="34" charset="0"/>
                          <a:cs typeface="Arial" panose="020B0604020202020204" pitchFamily="34" charset="0"/>
                        </a:rPr>
                        <a:t> party services like WCF service</a:t>
                      </a:r>
                    </a:p>
                  </a:txBody>
                  <a:tcPr/>
                </a:tc>
                <a:extLst>
                  <a:ext uri="{0D108BD9-81ED-4DB2-BD59-A6C34878D82A}">
                    <a16:rowId xmlns:a16="http://schemas.microsoft.com/office/drawing/2014/main" val="334090925"/>
                  </a:ext>
                </a:extLst>
              </a:tr>
              <a:tr h="370840">
                <a:tc>
                  <a:txBody>
                    <a:bodyPr/>
                    <a:lstStyle/>
                    <a:p>
                      <a:r>
                        <a:rPr lang="en-US" sz="1800" dirty="0">
                          <a:solidFill>
                            <a:schemeClr val="bg2">
                              <a:lumMod val="10000"/>
                            </a:schemeClr>
                          </a:solidFill>
                          <a:latin typeface="Arial" panose="020B0604020202020204" pitchFamily="34" charset="0"/>
                          <a:cs typeface="Arial" panose="020B0604020202020204" pitchFamily="34" charset="0"/>
                        </a:rPr>
                        <a:t>Dependencies</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latin typeface="Arial" panose="020B0604020202020204" pitchFamily="34" charset="0"/>
                          <a:cs typeface="Arial" panose="020B0604020202020204" pitchFamily="34" charset="0"/>
                        </a:rPr>
                        <a:t>All referenced </a:t>
                      </a:r>
                      <a:r>
                        <a:rPr lang="en-US" sz="1800" dirty="0" err="1">
                          <a:solidFill>
                            <a:schemeClr val="bg2">
                              <a:lumMod val="10000"/>
                            </a:schemeClr>
                          </a:solidFill>
                          <a:latin typeface="Arial" panose="020B0604020202020204" pitchFamily="34" charset="0"/>
                          <a:cs typeface="Arial" panose="020B0604020202020204" pitchFamily="34" charset="0"/>
                        </a:rPr>
                        <a:t>Nuget</a:t>
                      </a:r>
                      <a:r>
                        <a:rPr lang="en-US" sz="1800" dirty="0">
                          <a:solidFill>
                            <a:schemeClr val="bg2">
                              <a:lumMod val="10000"/>
                            </a:schemeClr>
                          </a:solidFill>
                          <a:latin typeface="Arial" panose="020B0604020202020204" pitchFamily="34" charset="0"/>
                          <a:cs typeface="Arial" panose="020B0604020202020204" pitchFamily="34" charset="0"/>
                        </a:rPr>
                        <a:t> packages are listed here</a:t>
                      </a:r>
                      <a:endParaRPr lang="en-US" sz="1600" dirty="0">
                        <a:solidFill>
                          <a:schemeClr val="bg2">
                            <a:lumMod val="10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40849468"/>
                  </a:ext>
                </a:extLst>
              </a:tr>
              <a:tr h="370840">
                <a:tc>
                  <a:txBody>
                    <a:bodyPr/>
                    <a:lstStyle/>
                    <a:p>
                      <a:r>
                        <a:rPr lang="en-US" sz="1800" dirty="0" err="1">
                          <a:solidFill>
                            <a:schemeClr val="bg2">
                              <a:lumMod val="10000"/>
                            </a:schemeClr>
                          </a:solidFill>
                          <a:latin typeface="Arial" panose="020B0604020202020204" pitchFamily="34" charset="0"/>
                          <a:cs typeface="Arial" panose="020B0604020202020204" pitchFamily="34" charset="0"/>
                        </a:rPr>
                        <a:t>launchSettings.json</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tc>
                  <a:txBody>
                    <a:bodyPr/>
                    <a:lstStyle/>
                    <a:p>
                      <a:r>
                        <a:rPr lang="en-US" sz="1800" dirty="0">
                          <a:solidFill>
                            <a:schemeClr val="bg2">
                              <a:lumMod val="10000"/>
                            </a:schemeClr>
                          </a:solidFill>
                          <a:latin typeface="Arial" panose="020B0604020202020204" pitchFamily="34" charset="0"/>
                          <a:cs typeface="Arial" panose="020B0604020202020204" pitchFamily="34" charset="0"/>
                        </a:rPr>
                        <a:t>These are environment</a:t>
                      </a:r>
                      <a:r>
                        <a:rPr lang="en-US" sz="1800" baseline="0" dirty="0">
                          <a:solidFill>
                            <a:schemeClr val="bg2">
                              <a:lumMod val="10000"/>
                            </a:schemeClr>
                          </a:solidFill>
                          <a:latin typeface="Arial" panose="020B0604020202020204" pitchFamily="34" charset="0"/>
                          <a:cs typeface="Arial" panose="020B0604020202020204" pitchFamily="34" charset="0"/>
                        </a:rPr>
                        <a:t> settings which you can also modify using Project | Properties| debug</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0827976"/>
                  </a:ext>
                </a:extLst>
              </a:tr>
              <a:tr h="370840">
                <a:tc>
                  <a:txBody>
                    <a:bodyPr/>
                    <a:lstStyle/>
                    <a:p>
                      <a:r>
                        <a:rPr lang="en-US" sz="1800" dirty="0" err="1">
                          <a:solidFill>
                            <a:schemeClr val="bg2">
                              <a:lumMod val="10000"/>
                            </a:schemeClr>
                          </a:solidFill>
                          <a:latin typeface="Arial" panose="020B0604020202020204" pitchFamily="34" charset="0"/>
                          <a:cs typeface="Arial" panose="020B0604020202020204" pitchFamily="34" charset="0"/>
                        </a:rPr>
                        <a:t>appsettings.json</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latin typeface="Arial" panose="020B0604020202020204" pitchFamily="34" charset="0"/>
                          <a:cs typeface="Arial" panose="020B0604020202020204" pitchFamily="34" charset="0"/>
                        </a:rPr>
                        <a:t>For saving configuration settings, like database connection string, </a:t>
                      </a:r>
                      <a:r>
                        <a:rPr lang="en-US" sz="1800" dirty="0" err="1">
                          <a:solidFill>
                            <a:schemeClr val="bg2">
                              <a:lumMod val="10000"/>
                            </a:schemeClr>
                          </a:solidFill>
                          <a:latin typeface="Arial" panose="020B0604020202020204" pitchFamily="34" charset="0"/>
                          <a:cs typeface="Arial" panose="020B0604020202020204" pitchFamily="34" charset="0"/>
                        </a:rPr>
                        <a:t>etc</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80810496"/>
                  </a:ext>
                </a:extLst>
              </a:tr>
              <a:tr h="370840">
                <a:tc>
                  <a:txBody>
                    <a:bodyPr/>
                    <a:lstStyle/>
                    <a:p>
                      <a:r>
                        <a:rPr lang="en-US" sz="1800" dirty="0" err="1">
                          <a:solidFill>
                            <a:schemeClr val="bg2">
                              <a:lumMod val="10000"/>
                            </a:schemeClr>
                          </a:solidFill>
                          <a:latin typeface="Arial" panose="020B0604020202020204" pitchFamily="34" charset="0"/>
                          <a:cs typeface="Arial" panose="020B0604020202020204" pitchFamily="34" charset="0"/>
                        </a:rPr>
                        <a:t>Program.cs</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latin typeface="Arial" panose="020B0604020202020204" pitchFamily="34" charset="0"/>
                          <a:cs typeface="Arial" panose="020B0604020202020204" pitchFamily="34" charset="0"/>
                        </a:rPr>
                        <a:t>Code in </a:t>
                      </a:r>
                      <a:r>
                        <a:rPr lang="en-US" sz="1800" dirty="0" err="1">
                          <a:solidFill>
                            <a:schemeClr val="bg2">
                              <a:lumMod val="10000"/>
                            </a:schemeClr>
                          </a:solidFill>
                          <a:latin typeface="Arial" panose="020B0604020202020204" pitchFamily="34" charset="0"/>
                          <a:cs typeface="Arial" panose="020B0604020202020204" pitchFamily="34" charset="0"/>
                        </a:rPr>
                        <a:t>Program.cs</a:t>
                      </a:r>
                      <a:r>
                        <a:rPr lang="en-US" sz="1800" dirty="0">
                          <a:solidFill>
                            <a:schemeClr val="bg2">
                              <a:lumMod val="10000"/>
                            </a:schemeClr>
                          </a:solidFill>
                          <a:latin typeface="Arial" panose="020B0604020202020204" pitchFamily="34" charset="0"/>
                          <a:cs typeface="Arial" panose="020B0604020202020204" pitchFamily="34" charset="0"/>
                        </a:rPr>
                        <a:t> is entry point to the application.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a:solidFill>
                          <a:schemeClr val="bg2">
                            <a:lumMod val="10000"/>
                          </a:schemeClr>
                        </a:solidFill>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latin typeface="Arial" panose="020B0604020202020204" pitchFamily="34" charset="0"/>
                          <a:cs typeface="Arial" panose="020B0604020202020204" pitchFamily="34" charset="0"/>
                        </a:rPr>
                        <a:t>This code inside </a:t>
                      </a:r>
                      <a:r>
                        <a:rPr lang="en-US" sz="1800" dirty="0" err="1">
                          <a:solidFill>
                            <a:schemeClr val="bg2">
                              <a:lumMod val="10000"/>
                            </a:schemeClr>
                          </a:solidFill>
                          <a:latin typeface="Arial" panose="020B0604020202020204" pitchFamily="34" charset="0"/>
                          <a:cs typeface="Arial" panose="020B0604020202020204" pitchFamily="34" charset="0"/>
                        </a:rPr>
                        <a:t>program.cs</a:t>
                      </a:r>
                      <a:r>
                        <a:rPr lang="en-US" sz="1800" dirty="0">
                          <a:solidFill>
                            <a:schemeClr val="bg2">
                              <a:lumMod val="10000"/>
                            </a:schemeClr>
                          </a:solidFill>
                          <a:latin typeface="Arial" panose="020B0604020202020204" pitchFamily="34" charset="0"/>
                          <a:cs typeface="Arial" panose="020B0604020202020204" pitchFamily="34" charset="0"/>
                        </a:rPr>
                        <a:t> is converted to main method</a:t>
                      </a:r>
                      <a:r>
                        <a:rPr lang="en-US" sz="1800" baseline="0" dirty="0">
                          <a:solidFill>
                            <a:schemeClr val="bg2">
                              <a:lumMod val="10000"/>
                            </a:schemeClr>
                          </a:solidFill>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56670615"/>
                  </a:ext>
                </a:extLst>
              </a:tr>
            </a:tbl>
          </a:graphicData>
        </a:graphic>
      </p:graphicFrame>
      <p:sp>
        <p:nvSpPr>
          <p:cNvPr id="3" name="Title 2"/>
          <p:cNvSpPr>
            <a:spLocks noGrp="1"/>
          </p:cNvSpPr>
          <p:nvPr>
            <p:ph type="title"/>
          </p:nvPr>
        </p:nvSpPr>
        <p:spPr/>
        <p:txBody>
          <a:bodyPr/>
          <a:lstStyle/>
          <a:p>
            <a:r>
              <a:rPr lang="en-US" dirty="0"/>
              <a:t>Folder Structure</a:t>
            </a:r>
          </a:p>
        </p:txBody>
      </p:sp>
      <p:sp>
        <p:nvSpPr>
          <p:cNvPr id="6" name="Content Placeholder 1">
            <a:extLst>
              <a:ext uri="{FF2B5EF4-FFF2-40B4-BE49-F238E27FC236}">
                <a16:creationId xmlns:a16="http://schemas.microsoft.com/office/drawing/2014/main" id="{80C83AC6-2B99-42BC-BB99-1688CDCD2144}"/>
              </a:ext>
            </a:extLst>
          </p:cNvPr>
          <p:cNvSpPr txBox="1">
            <a:spLocks/>
          </p:cNvSpPr>
          <p:nvPr/>
        </p:nvSpPr>
        <p:spPr>
          <a:xfrm>
            <a:off x="245660" y="1057276"/>
            <a:ext cx="6413926" cy="784403"/>
          </a:xfrm>
          <a:prstGeom prst="rect">
            <a:avLst/>
          </a:prstGeom>
        </p:spPr>
        <p:txBody>
          <a:bodyPr/>
          <a:lstStyle>
            <a:lvl1pPr marL="342900" indent="-342900" algn="l" defTabSz="457200" rtl="0" eaLnBrk="0" fontAlgn="base" hangingPunct="0">
              <a:spcBef>
                <a:spcPct val="20000"/>
              </a:spcBef>
              <a:spcAft>
                <a:spcPts val="800"/>
              </a:spcAft>
              <a:buFont typeface="Arial" charset="0"/>
              <a:buChar char="•"/>
              <a:defRPr sz="1800" kern="1200">
                <a:solidFill>
                  <a:srgbClr val="000000"/>
                </a:solidFill>
                <a:latin typeface="Arial" pitchFamily="34" charset="0"/>
                <a:ea typeface="ＭＳ Ｐゴシック" pitchFamily="-97" charset="-128"/>
                <a:cs typeface="+mn-cs"/>
              </a:defRPr>
            </a:lvl1pPr>
            <a:lvl2pPr marL="742950" indent="-285750" algn="l" defTabSz="457200" rtl="0" eaLnBrk="0" fontAlgn="base" hangingPunct="0">
              <a:spcBef>
                <a:spcPct val="20000"/>
              </a:spcBef>
              <a:spcAft>
                <a:spcPts val="800"/>
              </a:spcAft>
              <a:buFont typeface="Arial" charset="0"/>
              <a:buChar char="–"/>
              <a:defRPr sz="1600" kern="1200">
                <a:solidFill>
                  <a:srgbClr val="000000"/>
                </a:solidFill>
                <a:latin typeface="Arial" pitchFamily="34" charset="0"/>
                <a:ea typeface="ＭＳ Ｐゴシック" pitchFamily="-97" charset="-128"/>
                <a:cs typeface="+mn-cs"/>
              </a:defRPr>
            </a:lvl2pPr>
            <a:lvl3pPr marL="1143000" indent="-228600" algn="l" defTabSz="457200" rtl="0" eaLnBrk="0" fontAlgn="base" hangingPunct="0">
              <a:spcBef>
                <a:spcPct val="20000"/>
              </a:spcBef>
              <a:spcAft>
                <a:spcPts val="800"/>
              </a:spcAft>
              <a:buFont typeface="Arial" charset="0"/>
              <a:buChar char="•"/>
              <a:defRPr sz="1400" kern="1200">
                <a:solidFill>
                  <a:srgbClr val="000000"/>
                </a:solidFill>
                <a:latin typeface="Arial" pitchFamily="34" charset="0"/>
                <a:ea typeface="ＭＳ Ｐゴシック" pitchFamily="-97" charset="-128"/>
                <a:cs typeface="+mn-cs"/>
              </a:defRPr>
            </a:lvl3pPr>
            <a:lvl4pPr marL="1600200" indent="-228600" algn="l" defTabSz="457200" rtl="0" eaLnBrk="0" fontAlgn="base" hangingPunct="0">
              <a:spcBef>
                <a:spcPct val="20000"/>
              </a:spcBef>
              <a:spcAft>
                <a:spcPts val="800"/>
              </a:spcAft>
              <a:buFont typeface="Arial" charset="0"/>
              <a:buChar char="–"/>
              <a:defRPr sz="1400" kern="1200">
                <a:solidFill>
                  <a:srgbClr val="000000"/>
                </a:solidFill>
                <a:latin typeface="Arial" pitchFamily="34" charset="0"/>
                <a:ea typeface="ＭＳ Ｐゴシック" pitchFamily="-97" charset="-128"/>
                <a:cs typeface="+mn-cs"/>
              </a:defRPr>
            </a:lvl4pPr>
            <a:lvl5pPr marL="2057400" indent="-228600" algn="l" defTabSz="457200" rtl="0" eaLnBrk="0" fontAlgn="base" hangingPunct="0">
              <a:spcBef>
                <a:spcPct val="20000"/>
              </a:spcBef>
              <a:spcAft>
                <a:spcPts val="800"/>
              </a:spcAft>
              <a:buFont typeface="Arial" charset="0"/>
              <a:buChar char="»"/>
              <a:defRPr sz="1400" kern="1200">
                <a:solidFill>
                  <a:srgbClr val="000000"/>
                </a:solidFill>
                <a:latin typeface="Arial" pitchFamily="34" charset="0"/>
                <a:ea typeface="ＭＳ Ｐゴシック" pitchFamily="-9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When you create an empty project, you will see the folders/files as follows</a:t>
            </a:r>
          </a:p>
        </p:txBody>
      </p:sp>
      <p:pic>
        <p:nvPicPr>
          <p:cNvPr id="7" name="Picture 6">
            <a:extLst>
              <a:ext uri="{FF2B5EF4-FFF2-40B4-BE49-F238E27FC236}">
                <a16:creationId xmlns:a16="http://schemas.microsoft.com/office/drawing/2014/main" id="{C9F0788A-A45A-45D8-9A5B-86C1893E5AEC}"/>
              </a:ext>
            </a:extLst>
          </p:cNvPr>
          <p:cNvPicPr>
            <a:picLocks noChangeAspect="1"/>
          </p:cNvPicPr>
          <p:nvPr/>
        </p:nvPicPr>
        <p:blipFill>
          <a:blip r:embed="rId3"/>
          <a:stretch>
            <a:fillRect/>
          </a:stretch>
        </p:blipFill>
        <p:spPr>
          <a:xfrm>
            <a:off x="6597473" y="1814114"/>
            <a:ext cx="2413124" cy="2355971"/>
          </a:xfrm>
          <a:prstGeom prst="rect">
            <a:avLst/>
          </a:prstGeom>
        </p:spPr>
      </p:pic>
    </p:spTree>
    <p:extLst>
      <p:ext uri="{BB962C8B-B14F-4D97-AF65-F5344CB8AC3E}">
        <p14:creationId xmlns:p14="http://schemas.microsoft.com/office/powerpoint/2010/main" val="3187616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769666906"/>
              </p:ext>
            </p:extLst>
          </p:nvPr>
        </p:nvGraphicFramePr>
        <p:xfrm>
          <a:off x="231573" y="2432303"/>
          <a:ext cx="6216852" cy="4130040"/>
        </p:xfrm>
        <a:graphic>
          <a:graphicData uri="http://schemas.openxmlformats.org/drawingml/2006/table">
            <a:tbl>
              <a:tblPr firstRow="1" bandRow="1">
                <a:tableStyleId>{775DCB02-9BB8-47FD-8907-85C794F793BA}</a:tableStyleId>
              </a:tblPr>
              <a:tblGrid>
                <a:gridCol w="1836700">
                  <a:extLst>
                    <a:ext uri="{9D8B030D-6E8A-4147-A177-3AD203B41FA5}">
                      <a16:colId xmlns:a16="http://schemas.microsoft.com/office/drawing/2014/main" val="20000"/>
                    </a:ext>
                  </a:extLst>
                </a:gridCol>
                <a:gridCol w="4380152">
                  <a:extLst>
                    <a:ext uri="{9D8B030D-6E8A-4147-A177-3AD203B41FA5}">
                      <a16:colId xmlns:a16="http://schemas.microsoft.com/office/drawing/2014/main" val="20001"/>
                    </a:ext>
                  </a:extLst>
                </a:gridCol>
              </a:tblGrid>
              <a:tr h="370840">
                <a:tc>
                  <a:txBody>
                    <a:bodyPr/>
                    <a:lstStyle/>
                    <a:p>
                      <a:r>
                        <a:rPr lang="en-US" sz="1800" dirty="0">
                          <a:solidFill>
                            <a:schemeClr val="bg2">
                              <a:lumMod val="10000"/>
                            </a:schemeClr>
                          </a:solidFill>
                        </a:rPr>
                        <a:t>Folder</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tc>
                  <a:txBody>
                    <a:bodyPr/>
                    <a:lstStyle/>
                    <a:p>
                      <a:r>
                        <a:rPr lang="en-US" sz="1800" dirty="0">
                          <a:solidFill>
                            <a:schemeClr val="bg2">
                              <a:lumMod val="10000"/>
                            </a:schemeClr>
                          </a:solidFill>
                        </a:rPr>
                        <a:t>Details</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a:txBody>
                    <a:bodyPr/>
                    <a:lstStyle/>
                    <a:p>
                      <a:r>
                        <a:rPr lang="en-US" sz="1800" dirty="0">
                          <a:solidFill>
                            <a:schemeClr val="bg2">
                              <a:lumMod val="10000"/>
                            </a:schemeClr>
                          </a:solidFill>
                        </a:rPr>
                        <a:t>wwwroot</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rPr>
                        <a:t>Static files, which includes HTML files, CSS files, image files, and JavaScript files, are assets that the app serves directly to clients, are saved in this folder</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US" sz="1800" dirty="0">
                          <a:solidFill>
                            <a:schemeClr val="bg2">
                              <a:lumMod val="10000"/>
                            </a:schemeClr>
                          </a:solidFill>
                        </a:rPr>
                        <a:t>Controllers</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tc>
                  <a:txBody>
                    <a:bodyPr/>
                    <a:lstStyle/>
                    <a:p>
                      <a:r>
                        <a:rPr lang="en-US" sz="1800" dirty="0">
                          <a:solidFill>
                            <a:schemeClr val="bg2">
                              <a:lumMod val="10000"/>
                            </a:schemeClr>
                          </a:solidFill>
                        </a:rPr>
                        <a:t>For Storing Controllers</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US" sz="1800" dirty="0">
                          <a:solidFill>
                            <a:schemeClr val="bg2">
                              <a:lumMod val="10000"/>
                            </a:schemeClr>
                          </a:solidFill>
                        </a:rPr>
                        <a:t>Models</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rPr>
                        <a:t>Contains Model Class which represent the application models. Model Classes are used for data manipulation </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US" sz="1800" dirty="0">
                          <a:solidFill>
                            <a:schemeClr val="bg2">
                              <a:lumMod val="10000"/>
                            </a:schemeClr>
                          </a:solidFill>
                        </a:rPr>
                        <a:t>Data</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rPr>
                        <a:t>For Data Migration components</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US" sz="1800" dirty="0">
                          <a:solidFill>
                            <a:schemeClr val="bg2">
                              <a:lumMod val="10000"/>
                            </a:schemeClr>
                          </a:solidFill>
                        </a:rPr>
                        <a:t>Services</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rPr>
                        <a:t>You may create your own services like send Mail,</a:t>
                      </a:r>
                      <a:r>
                        <a:rPr lang="en-US" sz="1800" baseline="0" dirty="0">
                          <a:solidFill>
                            <a:schemeClr val="bg2">
                              <a:lumMod val="10000"/>
                            </a:schemeClr>
                          </a:solidFill>
                        </a:rPr>
                        <a:t> SMSSender </a:t>
                      </a:r>
                      <a:r>
                        <a:rPr lang="en-US" sz="1800" baseline="0" dirty="0" err="1">
                          <a:solidFill>
                            <a:schemeClr val="bg2">
                              <a:lumMod val="10000"/>
                            </a:schemeClr>
                          </a:solidFill>
                        </a:rPr>
                        <a:t>etc</a:t>
                      </a:r>
                      <a:r>
                        <a:rPr lang="en-US" sz="1800" baseline="0" dirty="0">
                          <a:solidFill>
                            <a:schemeClr val="bg2">
                              <a:lumMod val="10000"/>
                            </a:schemeClr>
                          </a:solidFill>
                        </a:rPr>
                        <a:t> </a:t>
                      </a:r>
                      <a:r>
                        <a:rPr lang="en-US" sz="1800" dirty="0">
                          <a:solidFill>
                            <a:schemeClr val="bg2">
                              <a:lumMod val="10000"/>
                            </a:schemeClr>
                          </a:solidFill>
                        </a:rPr>
                        <a:t>and store them in this folder</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bl>
          </a:graphicData>
        </a:graphic>
      </p:graphicFrame>
      <p:sp>
        <p:nvSpPr>
          <p:cNvPr id="3" name="Title 2"/>
          <p:cNvSpPr>
            <a:spLocks noGrp="1"/>
          </p:cNvSpPr>
          <p:nvPr>
            <p:ph type="title"/>
          </p:nvPr>
        </p:nvSpPr>
        <p:spPr/>
        <p:txBody>
          <a:bodyPr/>
          <a:lstStyle/>
          <a:p>
            <a:r>
              <a:rPr lang="en-US" dirty="0"/>
              <a:t>Folder Structure</a:t>
            </a:r>
          </a:p>
        </p:txBody>
      </p:sp>
      <p:sp>
        <p:nvSpPr>
          <p:cNvPr id="6" name="Content Placeholder 1">
            <a:extLst>
              <a:ext uri="{FF2B5EF4-FFF2-40B4-BE49-F238E27FC236}">
                <a16:creationId xmlns:a16="http://schemas.microsoft.com/office/drawing/2014/main" id="{1D25C2E1-D407-4906-9C02-2D717C1CBEB3}"/>
              </a:ext>
            </a:extLst>
          </p:cNvPr>
          <p:cNvSpPr txBox="1">
            <a:spLocks/>
          </p:cNvSpPr>
          <p:nvPr/>
        </p:nvSpPr>
        <p:spPr>
          <a:xfrm>
            <a:off x="245660" y="1057276"/>
            <a:ext cx="6413926" cy="784403"/>
          </a:xfrm>
          <a:prstGeom prst="rect">
            <a:avLst/>
          </a:prstGeom>
        </p:spPr>
        <p:txBody>
          <a:bodyPr/>
          <a:lstStyle>
            <a:lvl1pPr marL="342900" indent="-342900" algn="l" defTabSz="457200" rtl="0" eaLnBrk="0" fontAlgn="base" hangingPunct="0">
              <a:spcBef>
                <a:spcPct val="20000"/>
              </a:spcBef>
              <a:spcAft>
                <a:spcPts val="800"/>
              </a:spcAft>
              <a:buFont typeface="Arial" charset="0"/>
              <a:buChar char="•"/>
              <a:defRPr sz="1800" kern="1200">
                <a:solidFill>
                  <a:srgbClr val="000000"/>
                </a:solidFill>
                <a:latin typeface="Arial" pitchFamily="34" charset="0"/>
                <a:ea typeface="ＭＳ Ｐゴシック" pitchFamily="-97" charset="-128"/>
                <a:cs typeface="+mn-cs"/>
              </a:defRPr>
            </a:lvl1pPr>
            <a:lvl2pPr marL="742950" indent="-285750" algn="l" defTabSz="457200" rtl="0" eaLnBrk="0" fontAlgn="base" hangingPunct="0">
              <a:spcBef>
                <a:spcPct val="20000"/>
              </a:spcBef>
              <a:spcAft>
                <a:spcPts val="800"/>
              </a:spcAft>
              <a:buFont typeface="Arial" charset="0"/>
              <a:buChar char="–"/>
              <a:defRPr sz="1600" kern="1200">
                <a:solidFill>
                  <a:srgbClr val="000000"/>
                </a:solidFill>
                <a:latin typeface="Arial" pitchFamily="34" charset="0"/>
                <a:ea typeface="ＭＳ Ｐゴシック" pitchFamily="-97" charset="-128"/>
                <a:cs typeface="+mn-cs"/>
              </a:defRPr>
            </a:lvl2pPr>
            <a:lvl3pPr marL="1143000" indent="-228600" algn="l" defTabSz="457200" rtl="0" eaLnBrk="0" fontAlgn="base" hangingPunct="0">
              <a:spcBef>
                <a:spcPct val="20000"/>
              </a:spcBef>
              <a:spcAft>
                <a:spcPts val="800"/>
              </a:spcAft>
              <a:buFont typeface="Arial" charset="0"/>
              <a:buChar char="•"/>
              <a:defRPr sz="1400" kern="1200">
                <a:solidFill>
                  <a:srgbClr val="000000"/>
                </a:solidFill>
                <a:latin typeface="Arial" pitchFamily="34" charset="0"/>
                <a:ea typeface="ＭＳ Ｐゴシック" pitchFamily="-97" charset="-128"/>
                <a:cs typeface="+mn-cs"/>
              </a:defRPr>
            </a:lvl3pPr>
            <a:lvl4pPr marL="1600200" indent="-228600" algn="l" defTabSz="457200" rtl="0" eaLnBrk="0" fontAlgn="base" hangingPunct="0">
              <a:spcBef>
                <a:spcPct val="20000"/>
              </a:spcBef>
              <a:spcAft>
                <a:spcPts val="800"/>
              </a:spcAft>
              <a:buFont typeface="Arial" charset="0"/>
              <a:buChar char="–"/>
              <a:defRPr sz="1400" kern="1200">
                <a:solidFill>
                  <a:srgbClr val="000000"/>
                </a:solidFill>
                <a:latin typeface="Arial" pitchFamily="34" charset="0"/>
                <a:ea typeface="ＭＳ Ｐゴシック" pitchFamily="-97" charset="-128"/>
                <a:cs typeface="+mn-cs"/>
              </a:defRPr>
            </a:lvl4pPr>
            <a:lvl5pPr marL="2057400" indent="-228600" algn="l" defTabSz="457200" rtl="0" eaLnBrk="0" fontAlgn="base" hangingPunct="0">
              <a:spcBef>
                <a:spcPct val="20000"/>
              </a:spcBef>
              <a:spcAft>
                <a:spcPts val="800"/>
              </a:spcAft>
              <a:buFont typeface="Arial" charset="0"/>
              <a:buChar char="»"/>
              <a:defRPr sz="1400" kern="1200">
                <a:solidFill>
                  <a:srgbClr val="000000"/>
                </a:solidFill>
                <a:latin typeface="Arial" pitchFamily="34" charset="0"/>
                <a:ea typeface="ＭＳ Ｐゴシック" pitchFamily="-9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usually create the folders to support your MVC application.</a:t>
            </a:r>
          </a:p>
          <a:p>
            <a:r>
              <a:rPr lang="en-US" dirty="0"/>
              <a:t>Some of the folders you may include are as follows</a:t>
            </a:r>
          </a:p>
        </p:txBody>
      </p:sp>
      <p:pic>
        <p:nvPicPr>
          <p:cNvPr id="7" name="Picture 6">
            <a:extLst>
              <a:ext uri="{FF2B5EF4-FFF2-40B4-BE49-F238E27FC236}">
                <a16:creationId xmlns:a16="http://schemas.microsoft.com/office/drawing/2014/main" id="{E4B643DA-6826-4D8C-BCB6-C60CF1967442}"/>
              </a:ext>
            </a:extLst>
          </p:cNvPr>
          <p:cNvPicPr>
            <a:picLocks noChangeAspect="1"/>
          </p:cNvPicPr>
          <p:nvPr/>
        </p:nvPicPr>
        <p:blipFill>
          <a:blip r:embed="rId3"/>
          <a:stretch>
            <a:fillRect/>
          </a:stretch>
        </p:blipFill>
        <p:spPr>
          <a:xfrm>
            <a:off x="6645499" y="1174674"/>
            <a:ext cx="2432175" cy="2946551"/>
          </a:xfrm>
          <a:prstGeom prst="rect">
            <a:avLst/>
          </a:prstGeom>
        </p:spPr>
      </p:pic>
    </p:spTree>
    <p:extLst>
      <p:ext uri="{BB962C8B-B14F-4D97-AF65-F5344CB8AC3E}">
        <p14:creationId xmlns:p14="http://schemas.microsoft.com/office/powerpoint/2010/main" val="3728741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EE3362-F01E-467A-9C65-5345D6FE6706}"/>
              </a:ext>
            </a:extLst>
          </p:cNvPr>
          <p:cNvSpPr>
            <a:spLocks noGrp="1"/>
          </p:cNvSpPr>
          <p:nvPr>
            <p:ph type="title"/>
          </p:nvPr>
        </p:nvSpPr>
        <p:spPr/>
        <p:txBody>
          <a:bodyPr/>
          <a:lstStyle/>
          <a:p>
            <a:r>
              <a:rPr lang="en-US" dirty="0"/>
              <a:t>Demo: HelloWorld!!</a:t>
            </a:r>
          </a:p>
        </p:txBody>
      </p:sp>
      <p:sp>
        <p:nvSpPr>
          <p:cNvPr id="4" name="Rectangle: Rounded Corners 3">
            <a:extLst>
              <a:ext uri="{FF2B5EF4-FFF2-40B4-BE49-F238E27FC236}">
                <a16:creationId xmlns:a16="http://schemas.microsoft.com/office/drawing/2014/main" id="{1F2A2F70-F0B6-45FF-8308-0514C44A3051}"/>
              </a:ext>
            </a:extLst>
          </p:cNvPr>
          <p:cNvSpPr/>
          <p:nvPr/>
        </p:nvSpPr>
        <p:spPr>
          <a:xfrm>
            <a:off x="245660" y="1171977"/>
            <a:ext cx="8693624" cy="5428848"/>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75569F-5256-48B8-A945-3515092C8659}"/>
              </a:ext>
            </a:extLst>
          </p:cNvPr>
          <p:cNvSpPr/>
          <p:nvPr/>
        </p:nvSpPr>
        <p:spPr>
          <a:xfrm>
            <a:off x="721217" y="1382006"/>
            <a:ext cx="7701566" cy="2118529"/>
          </a:xfrm>
          <a:prstGeom prst="rect">
            <a:avLst/>
          </a:prstGeom>
        </p:spPr>
        <p:txBody>
          <a:bodyPr wrap="square">
            <a:spAutoFit/>
          </a:bodyPr>
          <a:lstStyle/>
          <a:p>
            <a:pPr>
              <a:lnSpc>
                <a:spcPct val="150000"/>
              </a:lnSpc>
            </a:pPr>
            <a:r>
              <a:rPr lang="en-US" dirty="0">
                <a:solidFill>
                  <a:schemeClr val="bg2">
                    <a:lumMod val="10000"/>
                  </a:schemeClr>
                </a:solidFill>
              </a:rPr>
              <a:t>1	HelloWorld Application</a:t>
            </a:r>
          </a:p>
          <a:p>
            <a:pPr lvl="1">
              <a:lnSpc>
                <a:spcPct val="150000"/>
              </a:lnSpc>
            </a:pPr>
            <a:r>
              <a:rPr lang="en-US" dirty="0">
                <a:solidFill>
                  <a:schemeClr val="bg2">
                    <a:lumMod val="10000"/>
                  </a:schemeClr>
                </a:solidFill>
              </a:rPr>
              <a:t>1.1	Create Application</a:t>
            </a:r>
          </a:p>
          <a:p>
            <a:pPr lvl="1">
              <a:lnSpc>
                <a:spcPct val="150000"/>
              </a:lnSpc>
            </a:pPr>
            <a:r>
              <a:rPr lang="en-US" dirty="0">
                <a:solidFill>
                  <a:schemeClr val="bg2">
                    <a:lumMod val="10000"/>
                  </a:schemeClr>
                </a:solidFill>
              </a:rPr>
              <a:t>1.2	Raising Exception</a:t>
            </a:r>
          </a:p>
          <a:p>
            <a:pPr lvl="1">
              <a:lnSpc>
                <a:spcPct val="150000"/>
              </a:lnSpc>
            </a:pPr>
            <a:r>
              <a:rPr lang="en-US" dirty="0">
                <a:solidFill>
                  <a:schemeClr val="bg2">
                    <a:lumMod val="10000"/>
                  </a:schemeClr>
                </a:solidFill>
              </a:rPr>
              <a:t>1.3	Decompiling The Code</a:t>
            </a:r>
          </a:p>
          <a:p>
            <a:pPr>
              <a:lnSpc>
                <a:spcPct val="150000"/>
              </a:lnSpc>
            </a:pPr>
            <a:r>
              <a:rPr lang="en-US" dirty="0">
                <a:solidFill>
                  <a:schemeClr val="bg2">
                    <a:lumMod val="10000"/>
                  </a:schemeClr>
                </a:solidFill>
              </a:rPr>
              <a:t>2	ASP.Net Core MVC Application</a:t>
            </a:r>
          </a:p>
        </p:txBody>
      </p:sp>
      <p:pic>
        <p:nvPicPr>
          <p:cNvPr id="9" name="Picture 8">
            <a:extLst>
              <a:ext uri="{FF2B5EF4-FFF2-40B4-BE49-F238E27FC236}">
                <a16:creationId xmlns:a16="http://schemas.microsoft.com/office/drawing/2014/main" id="{44D55A70-E434-4789-8768-211D9D8372CD}"/>
              </a:ext>
            </a:extLst>
          </p:cNvPr>
          <p:cNvPicPr>
            <a:picLocks noChangeAspect="1"/>
          </p:cNvPicPr>
          <p:nvPr/>
        </p:nvPicPr>
        <p:blipFill>
          <a:blip r:embed="rId3"/>
          <a:stretch>
            <a:fillRect/>
          </a:stretch>
        </p:blipFill>
        <p:spPr>
          <a:xfrm>
            <a:off x="495300" y="3710564"/>
            <a:ext cx="3352800" cy="1028700"/>
          </a:xfrm>
          <a:prstGeom prst="rect">
            <a:avLst/>
          </a:prstGeom>
        </p:spPr>
      </p:pic>
      <p:pic>
        <p:nvPicPr>
          <p:cNvPr id="10" name="Picture 9">
            <a:extLst>
              <a:ext uri="{FF2B5EF4-FFF2-40B4-BE49-F238E27FC236}">
                <a16:creationId xmlns:a16="http://schemas.microsoft.com/office/drawing/2014/main" id="{31B8E469-2890-4FF0-9C32-E5B870D41F05}"/>
              </a:ext>
            </a:extLst>
          </p:cNvPr>
          <p:cNvPicPr>
            <a:picLocks noChangeAspect="1"/>
          </p:cNvPicPr>
          <p:nvPr/>
        </p:nvPicPr>
        <p:blipFill>
          <a:blip r:embed="rId4"/>
          <a:stretch>
            <a:fillRect/>
          </a:stretch>
        </p:blipFill>
        <p:spPr>
          <a:xfrm>
            <a:off x="3487563" y="3668602"/>
            <a:ext cx="4935220" cy="2764155"/>
          </a:xfrm>
          <a:prstGeom prst="rect">
            <a:avLst/>
          </a:prstGeom>
        </p:spPr>
      </p:pic>
      <p:pic>
        <p:nvPicPr>
          <p:cNvPr id="7" name="Picture 6">
            <a:extLst>
              <a:ext uri="{FF2B5EF4-FFF2-40B4-BE49-F238E27FC236}">
                <a16:creationId xmlns:a16="http://schemas.microsoft.com/office/drawing/2014/main" id="{F2871497-976E-4C8A-9DD5-92D3B701C781}"/>
              </a:ext>
            </a:extLst>
          </p:cNvPr>
          <p:cNvPicPr>
            <a:picLocks noChangeAspect="1"/>
          </p:cNvPicPr>
          <p:nvPr/>
        </p:nvPicPr>
        <p:blipFill>
          <a:blip r:embed="rId5"/>
          <a:stretch>
            <a:fillRect/>
          </a:stretch>
        </p:blipFill>
        <p:spPr>
          <a:xfrm>
            <a:off x="722630" y="4825451"/>
            <a:ext cx="5346975" cy="1689187"/>
          </a:xfrm>
          <a:prstGeom prst="rect">
            <a:avLst/>
          </a:prstGeom>
        </p:spPr>
      </p:pic>
      <p:graphicFrame>
        <p:nvGraphicFramePr>
          <p:cNvPr id="12" name="Object 11">
            <a:extLst>
              <a:ext uri="{FF2B5EF4-FFF2-40B4-BE49-F238E27FC236}">
                <a16:creationId xmlns:a16="http://schemas.microsoft.com/office/drawing/2014/main" id="{F2EF2581-A1B9-4708-B1C4-BA351E82CB1F}"/>
              </a:ext>
            </a:extLst>
          </p:cNvPr>
          <p:cNvGraphicFramePr>
            <a:graphicFrameLocks noChangeAspect="1"/>
          </p:cNvGraphicFramePr>
          <p:nvPr>
            <p:extLst>
              <p:ext uri="{D42A27DB-BD31-4B8C-83A1-F6EECF244321}">
                <p14:modId xmlns:p14="http://schemas.microsoft.com/office/powerpoint/2010/main" val="686290601"/>
              </p:ext>
            </p:extLst>
          </p:nvPr>
        </p:nvGraphicFramePr>
        <p:xfrm>
          <a:off x="7381875" y="2792541"/>
          <a:ext cx="1040908" cy="918023"/>
        </p:xfrm>
        <a:graphic>
          <a:graphicData uri="http://schemas.openxmlformats.org/presentationml/2006/ole">
            <mc:AlternateContent xmlns:mc="http://schemas.openxmlformats.org/markup-compatibility/2006">
              <mc:Choice xmlns:v="urn:schemas-microsoft-com:vml" Requires="v">
                <p:oleObj spid="_x0000_s6149" name="Document" showAsIcon="1" r:id="rId6" imgW="914597" imgH="806311" progId="Word.Document.12">
                  <p:embed/>
                </p:oleObj>
              </mc:Choice>
              <mc:Fallback>
                <p:oleObj name="Document" showAsIcon="1" r:id="rId6" imgW="914597" imgH="806311" progId="Word.Document.12">
                  <p:embed/>
                  <p:pic>
                    <p:nvPicPr>
                      <p:cNvPr id="0" name=""/>
                      <p:cNvPicPr/>
                      <p:nvPr/>
                    </p:nvPicPr>
                    <p:blipFill>
                      <a:blip r:embed="rId7"/>
                      <a:stretch>
                        <a:fillRect/>
                      </a:stretch>
                    </p:blipFill>
                    <p:spPr>
                      <a:xfrm>
                        <a:off x="7381875" y="2792541"/>
                        <a:ext cx="1040908" cy="918023"/>
                      </a:xfrm>
                      <a:prstGeom prst="rect">
                        <a:avLst/>
                      </a:prstGeom>
                    </p:spPr>
                  </p:pic>
                </p:oleObj>
              </mc:Fallback>
            </mc:AlternateContent>
          </a:graphicData>
        </a:graphic>
      </p:graphicFrame>
    </p:spTree>
    <p:extLst>
      <p:ext uri="{BB962C8B-B14F-4D97-AF65-F5344CB8AC3E}">
        <p14:creationId xmlns:p14="http://schemas.microsoft.com/office/powerpoint/2010/main" val="366716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Middleware in </a:t>
            </a:r>
            <a:r>
              <a:rPr lang="en-US" dirty="0" err="1"/>
              <a:t>ASP.Net</a:t>
            </a:r>
            <a:r>
              <a:rPr lang="en-US" dirty="0"/>
              <a:t> Core</a:t>
            </a:r>
          </a:p>
        </p:txBody>
      </p:sp>
      <p:sp>
        <p:nvSpPr>
          <p:cNvPr id="7" name="Rectangle: Rounded Corners 6">
            <a:extLst>
              <a:ext uri="{FF2B5EF4-FFF2-40B4-BE49-F238E27FC236}">
                <a16:creationId xmlns:a16="http://schemas.microsoft.com/office/drawing/2014/main" id="{28A9EECF-7913-465E-922E-D1D368030545}"/>
              </a:ext>
            </a:extLst>
          </p:cNvPr>
          <p:cNvSpPr/>
          <p:nvPr/>
        </p:nvSpPr>
        <p:spPr>
          <a:xfrm>
            <a:off x="204716" y="1181100"/>
            <a:ext cx="8734568" cy="657225"/>
          </a:xfrm>
          <a:prstGeom prst="roundRect">
            <a:avLst/>
          </a:prstGeom>
          <a:solidFill>
            <a:srgbClr val="008AC8"/>
          </a:solidFill>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2200" dirty="0">
                <a:solidFill>
                  <a:schemeClr val="bg1"/>
                </a:solidFill>
                <a:latin typeface="Arial" panose="020B0604020202020204" pitchFamily="34" charset="0"/>
                <a:cs typeface="Arial" panose="020B0604020202020204" pitchFamily="34" charset="0"/>
              </a:rPr>
              <a:t>Middleware was firstly introduced in ASP.NET Core 1.0 (Q1 2016).</a:t>
            </a:r>
          </a:p>
        </p:txBody>
      </p:sp>
      <p:sp>
        <p:nvSpPr>
          <p:cNvPr id="8" name="Rectangle: Rounded Corners 7">
            <a:extLst>
              <a:ext uri="{FF2B5EF4-FFF2-40B4-BE49-F238E27FC236}">
                <a16:creationId xmlns:a16="http://schemas.microsoft.com/office/drawing/2014/main" id="{6CAF0AA0-1AD9-417E-A5C7-8A8E7CC1193F}"/>
              </a:ext>
            </a:extLst>
          </p:cNvPr>
          <p:cNvSpPr/>
          <p:nvPr/>
        </p:nvSpPr>
        <p:spPr>
          <a:xfrm>
            <a:off x="204716" y="2008189"/>
            <a:ext cx="8739259" cy="1192212"/>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2200" dirty="0">
                <a:solidFill>
                  <a:schemeClr val="bg1"/>
                </a:solidFill>
                <a:latin typeface="Arial" panose="020B0604020202020204" pitchFamily="34" charset="0"/>
                <a:cs typeface="Arial" panose="020B0604020202020204" pitchFamily="34" charset="0"/>
              </a:rPr>
              <a:t>Middleware is components of an application that examine the requests responses coming into and coming out from an ASP.NET Core application. </a:t>
            </a:r>
          </a:p>
        </p:txBody>
      </p:sp>
      <p:sp>
        <p:nvSpPr>
          <p:cNvPr id="9" name="Rectangle: Rounded Corners 8">
            <a:extLst>
              <a:ext uri="{FF2B5EF4-FFF2-40B4-BE49-F238E27FC236}">
                <a16:creationId xmlns:a16="http://schemas.microsoft.com/office/drawing/2014/main" id="{D9AAC946-2FB7-4485-81DB-B68B028B08B2}"/>
              </a:ext>
            </a:extLst>
          </p:cNvPr>
          <p:cNvSpPr/>
          <p:nvPr/>
        </p:nvSpPr>
        <p:spPr>
          <a:xfrm>
            <a:off x="200026" y="4448175"/>
            <a:ext cx="8743950" cy="1176342"/>
          </a:xfrm>
          <a:prstGeom prst="roundRect">
            <a:avLst/>
          </a:prstGeom>
          <a:solidFill>
            <a:srgbClr val="E600E6"/>
          </a:solidFill>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2200" dirty="0">
                <a:solidFill>
                  <a:schemeClr val="bg1"/>
                </a:solidFill>
                <a:latin typeface="Arial" panose="020B0604020202020204" pitchFamily="34" charset="0"/>
                <a:cs typeface="Arial" panose="020B0604020202020204" pitchFamily="34" charset="0"/>
              </a:rPr>
              <a:t>Some middleware would implement various intermediate tasks when processing requests such as authentication, session state retrieval and persistence, logging and so on</a:t>
            </a:r>
          </a:p>
        </p:txBody>
      </p:sp>
      <p:sp>
        <p:nvSpPr>
          <p:cNvPr id="11" name="Rectangle: Rounded Corners 10">
            <a:extLst>
              <a:ext uri="{FF2B5EF4-FFF2-40B4-BE49-F238E27FC236}">
                <a16:creationId xmlns:a16="http://schemas.microsoft.com/office/drawing/2014/main" id="{2A37D106-C159-4A01-B615-5F0FAD594053}"/>
              </a:ext>
            </a:extLst>
          </p:cNvPr>
          <p:cNvSpPr/>
          <p:nvPr/>
        </p:nvSpPr>
        <p:spPr>
          <a:xfrm>
            <a:off x="200025" y="3398840"/>
            <a:ext cx="8739259" cy="839784"/>
          </a:xfrm>
          <a:prstGeom prst="round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2200" dirty="0">
                <a:solidFill>
                  <a:schemeClr val="bg1"/>
                </a:solidFill>
                <a:latin typeface="Arial" panose="020B0604020202020204" pitchFamily="34" charset="0"/>
                <a:cs typeface="Arial" panose="020B0604020202020204" pitchFamily="34" charset="0"/>
              </a:rPr>
              <a:t>Middleware can be thought of as both HTTP modules and handlers that we've had in classic ASP.NET. </a:t>
            </a:r>
          </a:p>
        </p:txBody>
      </p:sp>
      <p:sp>
        <p:nvSpPr>
          <p:cNvPr id="12" name="Rectangle: Rounded Corners 11">
            <a:extLst>
              <a:ext uri="{FF2B5EF4-FFF2-40B4-BE49-F238E27FC236}">
                <a16:creationId xmlns:a16="http://schemas.microsoft.com/office/drawing/2014/main" id="{F8994C1D-6C8B-4A01-A867-73BD262A08E2}"/>
              </a:ext>
            </a:extLst>
          </p:cNvPr>
          <p:cNvSpPr/>
          <p:nvPr/>
        </p:nvSpPr>
        <p:spPr>
          <a:xfrm>
            <a:off x="207560" y="5824542"/>
            <a:ext cx="8743950" cy="761997"/>
          </a:xfrm>
          <a:prstGeom prst="roundRect">
            <a:avLst/>
          </a:prstGeom>
          <a:solidFill>
            <a:srgbClr val="E600E6"/>
          </a:solidFill>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2200" dirty="0">
                <a:solidFill>
                  <a:schemeClr val="bg1"/>
                </a:solidFill>
                <a:latin typeface="Arial" panose="020B0604020202020204" pitchFamily="34" charset="0"/>
                <a:cs typeface="Arial" panose="020B0604020202020204" pitchFamily="34" charset="0"/>
              </a:rPr>
              <a:t>Some others would be the ultimate request handlers that would produce responses. </a:t>
            </a:r>
          </a:p>
        </p:txBody>
      </p:sp>
    </p:spTree>
    <p:extLst>
      <p:ext uri="{BB962C8B-B14F-4D97-AF65-F5344CB8AC3E}">
        <p14:creationId xmlns:p14="http://schemas.microsoft.com/office/powerpoint/2010/main" val="2519858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Middleware in ASP.Net Core</a:t>
            </a:r>
          </a:p>
        </p:txBody>
      </p:sp>
      <p:pic>
        <p:nvPicPr>
          <p:cNvPr id="10" name="Picture 9">
            <a:extLst>
              <a:ext uri="{FF2B5EF4-FFF2-40B4-BE49-F238E27FC236}">
                <a16:creationId xmlns:a16="http://schemas.microsoft.com/office/drawing/2014/main" id="{7EA2455B-3922-40D2-913F-30FD9AC72431}"/>
              </a:ext>
            </a:extLst>
          </p:cNvPr>
          <p:cNvPicPr>
            <a:picLocks noChangeAspect="1"/>
          </p:cNvPicPr>
          <p:nvPr/>
        </p:nvPicPr>
        <p:blipFill>
          <a:blip r:embed="rId2"/>
          <a:stretch>
            <a:fillRect/>
          </a:stretch>
        </p:blipFill>
        <p:spPr>
          <a:xfrm>
            <a:off x="682577" y="3398606"/>
            <a:ext cx="7706743" cy="3245396"/>
          </a:xfrm>
          <a:prstGeom prst="rect">
            <a:avLst/>
          </a:prstGeom>
        </p:spPr>
      </p:pic>
      <p:sp>
        <p:nvSpPr>
          <p:cNvPr id="5" name="Rectangle: Rounded Corners 4">
            <a:extLst>
              <a:ext uri="{FF2B5EF4-FFF2-40B4-BE49-F238E27FC236}">
                <a16:creationId xmlns:a16="http://schemas.microsoft.com/office/drawing/2014/main" id="{F88E23CC-3378-4859-8639-C7B3EF7CD32D}"/>
              </a:ext>
            </a:extLst>
          </p:cNvPr>
          <p:cNvSpPr/>
          <p:nvPr/>
        </p:nvSpPr>
        <p:spPr>
          <a:xfrm>
            <a:off x="200025" y="1090379"/>
            <a:ext cx="8734568" cy="1019175"/>
          </a:xfrm>
          <a:prstGeom prst="roundRect">
            <a:avLst/>
          </a:prstGeom>
          <a:solidFill>
            <a:srgbClr val="008AC8"/>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With ASP.Net Core, we can inject middleware, in what is known as request pipeline</a:t>
            </a:r>
          </a:p>
        </p:txBody>
      </p:sp>
      <p:sp>
        <p:nvSpPr>
          <p:cNvPr id="6" name="Rectangle: Rounded Corners 5">
            <a:extLst>
              <a:ext uri="{FF2B5EF4-FFF2-40B4-BE49-F238E27FC236}">
                <a16:creationId xmlns:a16="http://schemas.microsoft.com/office/drawing/2014/main" id="{3B746CBE-C866-4C10-A45C-1149D6959EB0}"/>
              </a:ext>
            </a:extLst>
          </p:cNvPr>
          <p:cNvSpPr/>
          <p:nvPr/>
        </p:nvSpPr>
        <p:spPr>
          <a:xfrm>
            <a:off x="226610" y="2293471"/>
            <a:ext cx="8739259" cy="839784"/>
          </a:xfrm>
          <a:prstGeom prst="round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2400" dirty="0"/>
              <a:t>Every request has to pass through this request pipeline (/Middlewares)</a:t>
            </a:r>
            <a:endParaRPr lang="en-US"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03889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Middleware</a:t>
            </a:r>
          </a:p>
        </p:txBody>
      </p:sp>
      <p:pic>
        <p:nvPicPr>
          <p:cNvPr id="4" name="Picture 3">
            <a:extLst>
              <a:ext uri="{FF2B5EF4-FFF2-40B4-BE49-F238E27FC236}">
                <a16:creationId xmlns:a16="http://schemas.microsoft.com/office/drawing/2014/main" id="{64EF6FCD-DAF6-4DDE-AEF5-C7751D3AE4F6}"/>
              </a:ext>
            </a:extLst>
          </p:cNvPr>
          <p:cNvPicPr>
            <a:picLocks noChangeAspect="1"/>
          </p:cNvPicPr>
          <p:nvPr/>
        </p:nvPicPr>
        <p:blipFill>
          <a:blip r:embed="rId2"/>
          <a:stretch>
            <a:fillRect/>
          </a:stretch>
        </p:blipFill>
        <p:spPr>
          <a:xfrm>
            <a:off x="682577" y="3398606"/>
            <a:ext cx="7706743" cy="3245396"/>
          </a:xfrm>
          <a:prstGeom prst="rect">
            <a:avLst/>
          </a:prstGeom>
        </p:spPr>
      </p:pic>
      <p:sp>
        <p:nvSpPr>
          <p:cNvPr id="6" name="Rectangle: Rounded Corners 5">
            <a:extLst>
              <a:ext uri="{FF2B5EF4-FFF2-40B4-BE49-F238E27FC236}">
                <a16:creationId xmlns:a16="http://schemas.microsoft.com/office/drawing/2014/main" id="{4A0F22B4-C36D-4144-AA3F-8F76B02EF78D}"/>
              </a:ext>
            </a:extLst>
          </p:cNvPr>
          <p:cNvSpPr/>
          <p:nvPr/>
        </p:nvSpPr>
        <p:spPr>
          <a:xfrm>
            <a:off x="245660" y="1140697"/>
            <a:ext cx="8693625" cy="2145427"/>
          </a:xfrm>
          <a:prstGeom prst="round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2400" dirty="0"/>
              <a:t>At each step, the middleware may or may not pass to next middleware. </a:t>
            </a:r>
            <a:r>
              <a:rPr lang="en-US" sz="2400" dirty="0" err="1"/>
              <a:t>Eg</a:t>
            </a:r>
            <a:r>
              <a:rPr lang="en-US" sz="2400" dirty="0"/>
              <a:t> let’s say first middleware is </a:t>
            </a:r>
            <a:r>
              <a:rPr lang="en-US" sz="2400" dirty="0">
                <a:solidFill>
                  <a:srgbClr val="000099"/>
                </a:solidFill>
              </a:rPr>
              <a:t>authentication</a:t>
            </a:r>
            <a:r>
              <a:rPr lang="en-US" sz="2400" dirty="0"/>
              <a:t> middleware, here we may check if authentication succeeds and only then it passes to the next level, otherwise unauthorized exception is raised.</a:t>
            </a:r>
            <a:endParaRPr lang="en-US"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9697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1A3954-B144-4DFC-9149-6236102E1E1C}"/>
              </a:ext>
            </a:extLst>
          </p:cNvPr>
          <p:cNvSpPr>
            <a:spLocks noGrp="1"/>
          </p:cNvSpPr>
          <p:nvPr>
            <p:ph type="title"/>
          </p:nvPr>
        </p:nvSpPr>
        <p:spPr/>
        <p:txBody>
          <a:bodyPr/>
          <a:lstStyle/>
          <a:p>
            <a:r>
              <a:rPr lang="en-US" dirty="0"/>
              <a:t>Middleware</a:t>
            </a:r>
          </a:p>
        </p:txBody>
      </p:sp>
      <p:grpSp>
        <p:nvGrpSpPr>
          <p:cNvPr id="37" name="Group 36">
            <a:extLst>
              <a:ext uri="{FF2B5EF4-FFF2-40B4-BE49-F238E27FC236}">
                <a16:creationId xmlns:a16="http://schemas.microsoft.com/office/drawing/2014/main" id="{60EA1EC5-2789-4F30-BCDD-F2E190AADC2B}"/>
              </a:ext>
            </a:extLst>
          </p:cNvPr>
          <p:cNvGrpSpPr/>
          <p:nvPr/>
        </p:nvGrpSpPr>
        <p:grpSpPr>
          <a:xfrm>
            <a:off x="700015" y="2357132"/>
            <a:ext cx="7577911" cy="2373573"/>
            <a:chOff x="128211" y="4143142"/>
            <a:chExt cx="7767334" cy="2219657"/>
          </a:xfrm>
        </p:grpSpPr>
        <p:sp>
          <p:nvSpPr>
            <p:cNvPr id="4" name="Rectangle 3">
              <a:extLst>
                <a:ext uri="{FF2B5EF4-FFF2-40B4-BE49-F238E27FC236}">
                  <a16:creationId xmlns:a16="http://schemas.microsoft.com/office/drawing/2014/main" id="{5A05B9E7-43A4-4B5F-9760-6F4FBAAB902D}"/>
                </a:ext>
              </a:extLst>
            </p:cNvPr>
            <p:cNvSpPr/>
            <p:nvPr/>
          </p:nvSpPr>
          <p:spPr>
            <a:xfrm>
              <a:off x="1313648" y="4198513"/>
              <a:ext cx="681304" cy="943318"/>
            </a:xfrm>
            <a:prstGeom prst="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IIS</a:t>
              </a:r>
            </a:p>
          </p:txBody>
        </p:sp>
        <p:sp>
          <p:nvSpPr>
            <p:cNvPr id="7" name="Rectangle 6">
              <a:extLst>
                <a:ext uri="{FF2B5EF4-FFF2-40B4-BE49-F238E27FC236}">
                  <a16:creationId xmlns:a16="http://schemas.microsoft.com/office/drawing/2014/main" id="{97E33B48-2CFE-43A0-B376-FDB71D7A0D00}"/>
                </a:ext>
              </a:extLst>
            </p:cNvPr>
            <p:cNvSpPr/>
            <p:nvPr/>
          </p:nvSpPr>
          <p:spPr>
            <a:xfrm>
              <a:off x="2381629" y="4198513"/>
              <a:ext cx="901521" cy="943318"/>
            </a:xfrm>
            <a:prstGeom prst="rect">
              <a:avLst/>
            </a:prstGeom>
            <a:solidFill>
              <a:srgbClr val="00009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.Net Core</a:t>
              </a:r>
            </a:p>
            <a:p>
              <a:pPr algn="ctr"/>
              <a:r>
                <a:rPr lang="en-US" dirty="0"/>
                <a:t>CLR</a:t>
              </a:r>
            </a:p>
          </p:txBody>
        </p:sp>
        <p:sp>
          <p:nvSpPr>
            <p:cNvPr id="8" name="Rectangle 7">
              <a:extLst>
                <a:ext uri="{FF2B5EF4-FFF2-40B4-BE49-F238E27FC236}">
                  <a16:creationId xmlns:a16="http://schemas.microsoft.com/office/drawing/2014/main" id="{41BD4E5B-ED7E-4BC1-AAB0-0D40076DA4DA}"/>
                </a:ext>
              </a:extLst>
            </p:cNvPr>
            <p:cNvSpPr/>
            <p:nvPr/>
          </p:nvSpPr>
          <p:spPr>
            <a:xfrm>
              <a:off x="3809573" y="4198513"/>
              <a:ext cx="901520" cy="943318"/>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Main()</a:t>
              </a:r>
            </a:p>
          </p:txBody>
        </p:sp>
        <p:sp>
          <p:nvSpPr>
            <p:cNvPr id="9" name="Rectangle 8">
              <a:extLst>
                <a:ext uri="{FF2B5EF4-FFF2-40B4-BE49-F238E27FC236}">
                  <a16:creationId xmlns:a16="http://schemas.microsoft.com/office/drawing/2014/main" id="{C2D37156-A983-4B94-865D-8C6E47472E84}"/>
                </a:ext>
              </a:extLst>
            </p:cNvPr>
            <p:cNvSpPr/>
            <p:nvPr/>
          </p:nvSpPr>
          <p:spPr>
            <a:xfrm>
              <a:off x="5160872" y="4143142"/>
              <a:ext cx="1410317" cy="943318"/>
            </a:xfrm>
            <a:prstGeom prst="rect">
              <a:avLst/>
            </a:prstGeom>
            <a:solidFill>
              <a:srgbClr val="E600E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Configure()</a:t>
              </a:r>
            </a:p>
          </p:txBody>
        </p:sp>
        <p:sp>
          <p:nvSpPr>
            <p:cNvPr id="5" name="Cylinder 4">
              <a:extLst>
                <a:ext uri="{FF2B5EF4-FFF2-40B4-BE49-F238E27FC236}">
                  <a16:creationId xmlns:a16="http://schemas.microsoft.com/office/drawing/2014/main" id="{605DCDF9-AFD5-4FB6-A727-6BD347743DE5}"/>
                </a:ext>
              </a:extLst>
            </p:cNvPr>
            <p:cNvSpPr/>
            <p:nvPr/>
          </p:nvSpPr>
          <p:spPr>
            <a:xfrm rot="16200000">
              <a:off x="5514309" y="4812439"/>
              <a:ext cx="943316" cy="2157404"/>
            </a:xfrm>
            <a:prstGeom prst="can">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21C9E7C-20BC-4686-9BBA-3C3C2D1744F8}"/>
                </a:ext>
              </a:extLst>
            </p:cNvPr>
            <p:cNvSpPr/>
            <p:nvPr/>
          </p:nvSpPr>
          <p:spPr>
            <a:xfrm>
              <a:off x="5183166" y="5520769"/>
              <a:ext cx="818799" cy="706779"/>
            </a:xfrm>
            <a:prstGeom prst="rect">
              <a:avLst/>
            </a:prstGeom>
            <a:solidFill>
              <a:srgbClr val="FF7C8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Middleware</a:t>
              </a:r>
            </a:p>
          </p:txBody>
        </p:sp>
        <p:sp>
          <p:nvSpPr>
            <p:cNvPr id="12" name="Rectangle 11">
              <a:extLst>
                <a:ext uri="{FF2B5EF4-FFF2-40B4-BE49-F238E27FC236}">
                  <a16:creationId xmlns:a16="http://schemas.microsoft.com/office/drawing/2014/main" id="{09D67B87-7D64-4DD4-8815-0931C03BD114}"/>
                </a:ext>
              </a:extLst>
            </p:cNvPr>
            <p:cNvSpPr/>
            <p:nvPr/>
          </p:nvSpPr>
          <p:spPr>
            <a:xfrm>
              <a:off x="6111022" y="5505368"/>
              <a:ext cx="818799" cy="706779"/>
            </a:xfrm>
            <a:prstGeom prst="rect">
              <a:avLst/>
            </a:prstGeom>
            <a:solidFill>
              <a:srgbClr val="FF7C8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Middleware</a:t>
              </a:r>
            </a:p>
          </p:txBody>
        </p:sp>
        <p:sp>
          <p:nvSpPr>
            <p:cNvPr id="13" name="Rectangle 12">
              <a:extLst>
                <a:ext uri="{FF2B5EF4-FFF2-40B4-BE49-F238E27FC236}">
                  <a16:creationId xmlns:a16="http://schemas.microsoft.com/office/drawing/2014/main" id="{EA97625C-FFFF-42DF-AE30-9B4AB384825E}"/>
                </a:ext>
              </a:extLst>
            </p:cNvPr>
            <p:cNvSpPr/>
            <p:nvPr/>
          </p:nvSpPr>
          <p:spPr>
            <a:xfrm>
              <a:off x="6994025" y="4198513"/>
              <a:ext cx="901520" cy="943318"/>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App Code</a:t>
              </a:r>
            </a:p>
          </p:txBody>
        </p:sp>
        <p:grpSp>
          <p:nvGrpSpPr>
            <p:cNvPr id="24" name="Group 23">
              <a:extLst>
                <a:ext uri="{FF2B5EF4-FFF2-40B4-BE49-F238E27FC236}">
                  <a16:creationId xmlns:a16="http://schemas.microsoft.com/office/drawing/2014/main" id="{68F2B465-0CAC-4112-AB15-AED347A311EF}"/>
                </a:ext>
              </a:extLst>
            </p:cNvPr>
            <p:cNvGrpSpPr/>
            <p:nvPr/>
          </p:nvGrpSpPr>
          <p:grpSpPr>
            <a:xfrm>
              <a:off x="128211" y="4143142"/>
              <a:ext cx="1230593" cy="1276343"/>
              <a:chOff x="128211" y="4143142"/>
              <a:chExt cx="1230593" cy="1276343"/>
            </a:xfrm>
          </p:grpSpPr>
          <p:sp>
            <p:nvSpPr>
              <p:cNvPr id="17" name="Arrow: Right 16">
                <a:extLst>
                  <a:ext uri="{FF2B5EF4-FFF2-40B4-BE49-F238E27FC236}">
                    <a16:creationId xmlns:a16="http://schemas.microsoft.com/office/drawing/2014/main" id="{0E997F1A-62F2-413E-887A-3FD3DCC81FDC}"/>
                  </a:ext>
                </a:extLst>
              </p:cNvPr>
              <p:cNvSpPr/>
              <p:nvPr/>
            </p:nvSpPr>
            <p:spPr>
              <a:xfrm>
                <a:off x="245660" y="4417455"/>
                <a:ext cx="1015702" cy="261610"/>
              </a:xfrm>
              <a:prstGeom prst="righ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B35D91EA-61D9-43DB-9B34-CB6E51606A39}"/>
                  </a:ext>
                </a:extLst>
              </p:cNvPr>
              <p:cNvSpPr/>
              <p:nvPr/>
            </p:nvSpPr>
            <p:spPr>
              <a:xfrm>
                <a:off x="192606" y="4847175"/>
                <a:ext cx="1015702" cy="204503"/>
              </a:xfrm>
              <a:prstGeom prst="lef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927C97F-8FAF-485C-9054-7837DF6E2964}"/>
                  </a:ext>
                </a:extLst>
              </p:cNvPr>
              <p:cNvSpPr txBox="1"/>
              <p:nvPr/>
            </p:nvSpPr>
            <p:spPr>
              <a:xfrm>
                <a:off x="128211" y="4143142"/>
                <a:ext cx="1119217" cy="261610"/>
              </a:xfrm>
              <a:prstGeom prst="rect">
                <a:avLst/>
              </a:prstGeom>
              <a:noFill/>
            </p:spPr>
            <p:txBody>
              <a:bodyPr wrap="none" rtlCol="0">
                <a:spAutoFit/>
              </a:bodyPr>
              <a:lstStyle/>
              <a:p>
                <a:r>
                  <a:rPr lang="en-US" sz="1100" dirty="0">
                    <a:solidFill>
                      <a:schemeClr val="bg2">
                        <a:lumMod val="10000"/>
                      </a:schemeClr>
                    </a:solidFill>
                  </a:rPr>
                  <a:t>HTTP Request</a:t>
                </a:r>
              </a:p>
            </p:txBody>
          </p:sp>
          <p:sp>
            <p:nvSpPr>
              <p:cNvPr id="21" name="TextBox 20">
                <a:extLst>
                  <a:ext uri="{FF2B5EF4-FFF2-40B4-BE49-F238E27FC236}">
                    <a16:creationId xmlns:a16="http://schemas.microsoft.com/office/drawing/2014/main" id="{078FAE29-4888-464A-A5B0-80EEA9AC3FEB}"/>
                  </a:ext>
                </a:extLst>
              </p:cNvPr>
              <p:cNvSpPr txBox="1"/>
              <p:nvPr/>
            </p:nvSpPr>
            <p:spPr>
              <a:xfrm>
                <a:off x="128980" y="5157875"/>
                <a:ext cx="1229824" cy="261610"/>
              </a:xfrm>
              <a:prstGeom prst="rect">
                <a:avLst/>
              </a:prstGeom>
              <a:noFill/>
            </p:spPr>
            <p:txBody>
              <a:bodyPr wrap="none" rtlCol="0">
                <a:spAutoFit/>
              </a:bodyPr>
              <a:lstStyle/>
              <a:p>
                <a:r>
                  <a:rPr lang="en-US" sz="1100" dirty="0">
                    <a:solidFill>
                      <a:schemeClr val="bg2">
                        <a:lumMod val="10000"/>
                      </a:schemeClr>
                    </a:solidFill>
                  </a:rPr>
                  <a:t>HTTP Response</a:t>
                </a:r>
              </a:p>
            </p:txBody>
          </p:sp>
        </p:grpSp>
        <p:grpSp>
          <p:nvGrpSpPr>
            <p:cNvPr id="20" name="Group 19">
              <a:extLst>
                <a:ext uri="{FF2B5EF4-FFF2-40B4-BE49-F238E27FC236}">
                  <a16:creationId xmlns:a16="http://schemas.microsoft.com/office/drawing/2014/main" id="{39617CBD-EC3E-43C1-8CA2-BD1DC940CBA7}"/>
                </a:ext>
              </a:extLst>
            </p:cNvPr>
            <p:cNvGrpSpPr/>
            <p:nvPr/>
          </p:nvGrpSpPr>
          <p:grpSpPr>
            <a:xfrm>
              <a:off x="1936909" y="4358670"/>
              <a:ext cx="444908" cy="662618"/>
              <a:chOff x="2001304" y="4358670"/>
              <a:chExt cx="444908" cy="662618"/>
            </a:xfrm>
          </p:grpSpPr>
          <p:sp>
            <p:nvSpPr>
              <p:cNvPr id="22" name="Arrow: Right 21">
                <a:extLst>
                  <a:ext uri="{FF2B5EF4-FFF2-40B4-BE49-F238E27FC236}">
                    <a16:creationId xmlns:a16="http://schemas.microsoft.com/office/drawing/2014/main" id="{72CCADFD-5739-440F-9618-14287B8DB9FF}"/>
                  </a:ext>
                </a:extLst>
              </p:cNvPr>
              <p:cNvSpPr/>
              <p:nvPr/>
            </p:nvSpPr>
            <p:spPr>
              <a:xfrm>
                <a:off x="2088206" y="4358670"/>
                <a:ext cx="358006" cy="281758"/>
              </a:xfrm>
              <a:prstGeom prst="righ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3E3B4F73-1354-4135-9995-7905DF1E2383}"/>
                  </a:ext>
                </a:extLst>
              </p:cNvPr>
              <p:cNvSpPr/>
              <p:nvPr/>
            </p:nvSpPr>
            <p:spPr>
              <a:xfrm>
                <a:off x="2001304" y="4732646"/>
                <a:ext cx="350453" cy="288642"/>
              </a:xfrm>
              <a:prstGeom prst="lef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D9EC40AC-EEBE-48E9-97CA-82D2E99D7AB8}"/>
                </a:ext>
              </a:extLst>
            </p:cNvPr>
            <p:cNvGrpSpPr/>
            <p:nvPr/>
          </p:nvGrpSpPr>
          <p:grpSpPr>
            <a:xfrm>
              <a:off x="3262748" y="4396038"/>
              <a:ext cx="444908" cy="662618"/>
              <a:chOff x="2001304" y="4358670"/>
              <a:chExt cx="444908" cy="662618"/>
            </a:xfrm>
          </p:grpSpPr>
          <p:sp>
            <p:nvSpPr>
              <p:cNvPr id="26" name="Arrow: Right 25">
                <a:extLst>
                  <a:ext uri="{FF2B5EF4-FFF2-40B4-BE49-F238E27FC236}">
                    <a16:creationId xmlns:a16="http://schemas.microsoft.com/office/drawing/2014/main" id="{74197831-C523-47C9-AF51-E0788A5DE753}"/>
                  </a:ext>
                </a:extLst>
              </p:cNvPr>
              <p:cNvSpPr/>
              <p:nvPr/>
            </p:nvSpPr>
            <p:spPr>
              <a:xfrm>
                <a:off x="2088206" y="4358670"/>
                <a:ext cx="358006" cy="281758"/>
              </a:xfrm>
              <a:prstGeom prst="righ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rrow: Left 26">
                <a:extLst>
                  <a:ext uri="{FF2B5EF4-FFF2-40B4-BE49-F238E27FC236}">
                    <a16:creationId xmlns:a16="http://schemas.microsoft.com/office/drawing/2014/main" id="{C17E8CBF-405C-49EB-9BE1-90EE31E9B5E8}"/>
                  </a:ext>
                </a:extLst>
              </p:cNvPr>
              <p:cNvSpPr/>
              <p:nvPr/>
            </p:nvSpPr>
            <p:spPr>
              <a:xfrm>
                <a:off x="2001304" y="4732646"/>
                <a:ext cx="350453" cy="288642"/>
              </a:xfrm>
              <a:prstGeom prst="lef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AF76911F-A30E-43F1-ADD0-F802155DE29A}"/>
                </a:ext>
              </a:extLst>
            </p:cNvPr>
            <p:cNvGrpSpPr/>
            <p:nvPr/>
          </p:nvGrpSpPr>
          <p:grpSpPr>
            <a:xfrm>
              <a:off x="4757372" y="4357358"/>
              <a:ext cx="444896" cy="662618"/>
              <a:chOff x="829742" y="4358670"/>
              <a:chExt cx="444896" cy="662618"/>
            </a:xfrm>
          </p:grpSpPr>
          <p:sp>
            <p:nvSpPr>
              <p:cNvPr id="32" name="Arrow: Right 31">
                <a:extLst>
                  <a:ext uri="{FF2B5EF4-FFF2-40B4-BE49-F238E27FC236}">
                    <a16:creationId xmlns:a16="http://schemas.microsoft.com/office/drawing/2014/main" id="{618B947B-A82D-424B-B5D6-CCAEA6D76501}"/>
                  </a:ext>
                </a:extLst>
              </p:cNvPr>
              <p:cNvSpPr/>
              <p:nvPr/>
            </p:nvSpPr>
            <p:spPr>
              <a:xfrm>
                <a:off x="916632" y="4358670"/>
                <a:ext cx="358006" cy="281758"/>
              </a:xfrm>
              <a:prstGeom prst="righ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Arrow: Left 32">
                <a:extLst>
                  <a:ext uri="{FF2B5EF4-FFF2-40B4-BE49-F238E27FC236}">
                    <a16:creationId xmlns:a16="http://schemas.microsoft.com/office/drawing/2014/main" id="{14D38904-507A-4A3C-A656-481BB22D0631}"/>
                  </a:ext>
                </a:extLst>
              </p:cNvPr>
              <p:cNvSpPr/>
              <p:nvPr/>
            </p:nvSpPr>
            <p:spPr>
              <a:xfrm>
                <a:off x="829742" y="4732646"/>
                <a:ext cx="350453" cy="288642"/>
              </a:xfrm>
              <a:prstGeom prst="lef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9DDE4825-BF99-4B0C-A6C7-C64933CAE324}"/>
                </a:ext>
              </a:extLst>
            </p:cNvPr>
            <p:cNvGrpSpPr/>
            <p:nvPr/>
          </p:nvGrpSpPr>
          <p:grpSpPr>
            <a:xfrm>
              <a:off x="6545223" y="4329673"/>
              <a:ext cx="444898" cy="662618"/>
              <a:chOff x="829752" y="4358670"/>
              <a:chExt cx="444898" cy="662618"/>
            </a:xfrm>
          </p:grpSpPr>
          <p:sp>
            <p:nvSpPr>
              <p:cNvPr id="35" name="Arrow: Right 34">
                <a:extLst>
                  <a:ext uri="{FF2B5EF4-FFF2-40B4-BE49-F238E27FC236}">
                    <a16:creationId xmlns:a16="http://schemas.microsoft.com/office/drawing/2014/main" id="{A887E220-715B-4CB8-965E-6FA0BE05B5E3}"/>
                  </a:ext>
                </a:extLst>
              </p:cNvPr>
              <p:cNvSpPr/>
              <p:nvPr/>
            </p:nvSpPr>
            <p:spPr>
              <a:xfrm>
                <a:off x="916644" y="4358670"/>
                <a:ext cx="358006" cy="281758"/>
              </a:xfrm>
              <a:prstGeom prst="righ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Arrow: Left 35">
                <a:extLst>
                  <a:ext uri="{FF2B5EF4-FFF2-40B4-BE49-F238E27FC236}">
                    <a16:creationId xmlns:a16="http://schemas.microsoft.com/office/drawing/2014/main" id="{50D93CE0-D169-4E4C-8B09-2DCA65D46004}"/>
                  </a:ext>
                </a:extLst>
              </p:cNvPr>
              <p:cNvSpPr/>
              <p:nvPr/>
            </p:nvSpPr>
            <p:spPr>
              <a:xfrm>
                <a:off x="829752" y="4732646"/>
                <a:ext cx="350453" cy="288642"/>
              </a:xfrm>
              <a:prstGeom prst="lef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8" name="Rectangle: Rounded Corners 37">
            <a:extLst>
              <a:ext uri="{FF2B5EF4-FFF2-40B4-BE49-F238E27FC236}">
                <a16:creationId xmlns:a16="http://schemas.microsoft.com/office/drawing/2014/main" id="{DA9BDD29-B9E9-4537-9CC2-8287BDFEFFC5}"/>
              </a:ext>
            </a:extLst>
          </p:cNvPr>
          <p:cNvSpPr/>
          <p:nvPr/>
        </p:nvSpPr>
        <p:spPr>
          <a:xfrm>
            <a:off x="200025" y="1102987"/>
            <a:ext cx="8739259" cy="711829"/>
          </a:xfrm>
          <a:prstGeom prst="roundRect">
            <a:avLst/>
          </a:prstGeom>
          <a:solidFill>
            <a:srgbClr val="008AC8"/>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So, the workflow will be as shown in the diagram below follows</a:t>
            </a:r>
          </a:p>
        </p:txBody>
      </p:sp>
    </p:spTree>
    <p:extLst>
      <p:ext uri="{BB962C8B-B14F-4D97-AF65-F5344CB8AC3E}">
        <p14:creationId xmlns:p14="http://schemas.microsoft.com/office/powerpoint/2010/main" val="1369951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0525A-36E3-415E-9F97-593E8EF4FB00}"/>
              </a:ext>
            </a:extLst>
          </p:cNvPr>
          <p:cNvSpPr>
            <a:spLocks noGrp="1"/>
          </p:cNvSpPr>
          <p:nvPr>
            <p:ph type="title"/>
          </p:nvPr>
        </p:nvSpPr>
        <p:spPr/>
        <p:txBody>
          <a:bodyPr/>
          <a:lstStyle/>
          <a:p>
            <a:r>
              <a:rPr lang="en-US" dirty="0"/>
              <a:t>Middleware</a:t>
            </a:r>
          </a:p>
        </p:txBody>
      </p:sp>
      <p:sp>
        <p:nvSpPr>
          <p:cNvPr id="4" name="Rectangle: Rounded Corners 3">
            <a:extLst>
              <a:ext uri="{FF2B5EF4-FFF2-40B4-BE49-F238E27FC236}">
                <a16:creationId xmlns:a16="http://schemas.microsoft.com/office/drawing/2014/main" id="{E5A68E86-C475-459C-B525-A23B61F8B191}"/>
              </a:ext>
            </a:extLst>
          </p:cNvPr>
          <p:cNvSpPr/>
          <p:nvPr/>
        </p:nvSpPr>
        <p:spPr>
          <a:xfrm>
            <a:off x="204716" y="1133341"/>
            <a:ext cx="8734568" cy="746974"/>
          </a:xfrm>
          <a:prstGeom prst="round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Following are some commonly used Built-in Middlewares</a:t>
            </a:r>
          </a:p>
        </p:txBody>
      </p:sp>
      <p:sp>
        <p:nvSpPr>
          <p:cNvPr id="5" name="Rectangle: Rounded Corners 4">
            <a:extLst>
              <a:ext uri="{FF2B5EF4-FFF2-40B4-BE49-F238E27FC236}">
                <a16:creationId xmlns:a16="http://schemas.microsoft.com/office/drawing/2014/main" id="{EF4244F7-9019-4BAE-86C6-5AB00648C7F0}"/>
              </a:ext>
            </a:extLst>
          </p:cNvPr>
          <p:cNvSpPr/>
          <p:nvPr/>
        </p:nvSpPr>
        <p:spPr>
          <a:xfrm>
            <a:off x="245660" y="2037792"/>
            <a:ext cx="8734568" cy="3165271"/>
          </a:xfrm>
          <a:prstGeom prst="round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1.	Exception Handling:</a:t>
            </a:r>
          </a:p>
          <a:p>
            <a:pPr lvl="1"/>
            <a:r>
              <a:rPr lang="en-US" sz="2400" dirty="0"/>
              <a:t>a.	</a:t>
            </a:r>
            <a:r>
              <a:rPr lang="en-US" sz="2400" dirty="0" err="1"/>
              <a:t>UseDeveloperExceptionPage</a:t>
            </a:r>
            <a:r>
              <a:rPr lang="en-US" sz="2400" dirty="0"/>
              <a:t>() &amp; </a:t>
            </a:r>
            <a:r>
              <a:rPr lang="en-US" sz="2400" dirty="0" err="1"/>
              <a:t>UseDatabaseErrorPage</a:t>
            </a:r>
            <a:r>
              <a:rPr lang="en-US" sz="2400" dirty="0"/>
              <a:t>(): used in development phase to catch run-time exceptions.</a:t>
            </a:r>
          </a:p>
          <a:p>
            <a:pPr lvl="1"/>
            <a:endParaRPr lang="en-US" sz="2400" dirty="0"/>
          </a:p>
          <a:p>
            <a:pPr lvl="1"/>
            <a:r>
              <a:rPr lang="en-US" sz="2400" dirty="0"/>
              <a:t>b.	</a:t>
            </a:r>
            <a:r>
              <a:rPr lang="en-US" sz="2400" dirty="0" err="1"/>
              <a:t>UseExceptionHandler</a:t>
            </a:r>
            <a:r>
              <a:rPr lang="en-US" sz="2400" dirty="0"/>
              <a:t>(): used in production for run-time exceptions</a:t>
            </a:r>
          </a:p>
          <a:p>
            <a:endParaRPr lang="en-US" sz="2400" dirty="0"/>
          </a:p>
          <a:p>
            <a:r>
              <a:rPr lang="en-US" sz="2400" dirty="0"/>
              <a:t>Calling these methods first ensures that exceptions are caught.</a:t>
            </a:r>
          </a:p>
        </p:txBody>
      </p:sp>
      <p:sp>
        <p:nvSpPr>
          <p:cNvPr id="7" name="Rectangle: Rounded Corners 6">
            <a:extLst>
              <a:ext uri="{FF2B5EF4-FFF2-40B4-BE49-F238E27FC236}">
                <a16:creationId xmlns:a16="http://schemas.microsoft.com/office/drawing/2014/main" id="{5347204B-F911-428D-A95E-C1BF75CC5024}"/>
              </a:ext>
            </a:extLst>
          </p:cNvPr>
          <p:cNvSpPr/>
          <p:nvPr/>
        </p:nvSpPr>
        <p:spPr>
          <a:xfrm>
            <a:off x="225188" y="5450693"/>
            <a:ext cx="8734568" cy="1144855"/>
          </a:xfrm>
          <a:prstGeom prst="roundRect">
            <a:avLst/>
          </a:prstGeom>
          <a:solidFill>
            <a:srgbClr val="00CC00"/>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2.	Cookie Policy:</a:t>
            </a:r>
          </a:p>
          <a:p>
            <a:pPr lvl="1"/>
            <a:r>
              <a:rPr lang="en-US" sz="2400" dirty="0"/>
              <a:t>a.	UseCookiePolicy(): used to enforce cookie policy and display GDPR-friendly messaging</a:t>
            </a:r>
          </a:p>
        </p:txBody>
      </p:sp>
    </p:spTree>
    <p:extLst>
      <p:ext uri="{BB962C8B-B14F-4D97-AF65-F5344CB8AC3E}">
        <p14:creationId xmlns:p14="http://schemas.microsoft.com/office/powerpoint/2010/main" val="40205645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0525A-36E3-415E-9F97-593E8EF4FB00}"/>
              </a:ext>
            </a:extLst>
          </p:cNvPr>
          <p:cNvSpPr>
            <a:spLocks noGrp="1"/>
          </p:cNvSpPr>
          <p:nvPr>
            <p:ph type="title"/>
          </p:nvPr>
        </p:nvSpPr>
        <p:spPr/>
        <p:txBody>
          <a:bodyPr/>
          <a:lstStyle/>
          <a:p>
            <a:r>
              <a:rPr lang="en-US" dirty="0"/>
              <a:t>Middleware</a:t>
            </a:r>
          </a:p>
        </p:txBody>
      </p:sp>
      <p:sp>
        <p:nvSpPr>
          <p:cNvPr id="4" name="Rectangle: Rounded Corners 3">
            <a:extLst>
              <a:ext uri="{FF2B5EF4-FFF2-40B4-BE49-F238E27FC236}">
                <a16:creationId xmlns:a16="http://schemas.microsoft.com/office/drawing/2014/main" id="{E5A68E86-C475-459C-B525-A23B61F8B191}"/>
              </a:ext>
            </a:extLst>
          </p:cNvPr>
          <p:cNvSpPr/>
          <p:nvPr/>
        </p:nvSpPr>
        <p:spPr>
          <a:xfrm>
            <a:off x="204716" y="1133341"/>
            <a:ext cx="8734568" cy="3400022"/>
          </a:xfrm>
          <a:prstGeom prst="round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3.	HSTS &amp; HTTPS Redirection:</a:t>
            </a:r>
          </a:p>
          <a:p>
            <a:pPr lvl="1"/>
            <a:r>
              <a:rPr lang="en-US" sz="2400" dirty="0"/>
              <a:t>a.	</a:t>
            </a:r>
            <a:r>
              <a:rPr lang="en-US" sz="2400" dirty="0" err="1"/>
              <a:t>UseHsts</a:t>
            </a:r>
            <a:r>
              <a:rPr lang="en-US" sz="2400" dirty="0"/>
              <a:t>(): used in production to enable HSTS (HTTP Strict Transport Security Protocol) and enforce HTTPS.</a:t>
            </a:r>
          </a:p>
          <a:p>
            <a:pPr lvl="1"/>
            <a:r>
              <a:rPr lang="en-US" sz="2400" dirty="0"/>
              <a:t>b.	</a:t>
            </a:r>
            <a:r>
              <a:rPr lang="en-US" sz="2400" dirty="0" err="1"/>
              <a:t>UseHttpsRedirection</a:t>
            </a:r>
            <a:r>
              <a:rPr lang="en-US" sz="2400" dirty="0"/>
              <a:t>(): forces HTTP calls to automatically redirect to equivalent HTTPS addresses.</a:t>
            </a:r>
          </a:p>
          <a:p>
            <a:endParaRPr lang="en-US" sz="2400" dirty="0"/>
          </a:p>
          <a:p>
            <a:r>
              <a:rPr lang="en-US" sz="2400" dirty="0"/>
              <a:t>Calling these methods next ensure that HTTPS can be enforced before resources are served from a web browser.</a:t>
            </a:r>
          </a:p>
        </p:txBody>
      </p:sp>
      <p:sp>
        <p:nvSpPr>
          <p:cNvPr id="2" name="Rectangle: Rounded Corners 1">
            <a:extLst>
              <a:ext uri="{FF2B5EF4-FFF2-40B4-BE49-F238E27FC236}">
                <a16:creationId xmlns:a16="http://schemas.microsoft.com/office/drawing/2014/main" id="{17A572E7-9F4B-4D53-A61D-CFBD03096501}"/>
              </a:ext>
            </a:extLst>
          </p:cNvPr>
          <p:cNvSpPr/>
          <p:nvPr/>
        </p:nvSpPr>
        <p:spPr>
          <a:xfrm>
            <a:off x="204716" y="4700788"/>
            <a:ext cx="8734568" cy="2047741"/>
          </a:xfrm>
          <a:prstGeom prst="roundRect">
            <a:avLst/>
          </a:prstGeom>
          <a:solidFill>
            <a:srgbClr val="00CC00"/>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4.	Static files:</a:t>
            </a:r>
          </a:p>
          <a:p>
            <a:pPr lvl="1"/>
            <a:r>
              <a:rPr lang="en-US" sz="2400" dirty="0"/>
              <a:t>a.	</a:t>
            </a:r>
            <a:r>
              <a:rPr lang="en-US" sz="2400" dirty="0" err="1"/>
              <a:t>UseStaticFiles</a:t>
            </a:r>
            <a:r>
              <a:rPr lang="en-US" sz="2400" dirty="0"/>
              <a:t>(): used to enable static files, such as HTML, JavaScript, CSS and graphics files.</a:t>
            </a:r>
          </a:p>
          <a:p>
            <a:r>
              <a:rPr lang="en-US" sz="2400" dirty="0"/>
              <a:t>This Middleware is called early on to avoid the need for authentication, session or MVC middleware.</a:t>
            </a:r>
          </a:p>
        </p:txBody>
      </p:sp>
    </p:spTree>
    <p:extLst>
      <p:ext uri="{BB962C8B-B14F-4D97-AF65-F5344CB8AC3E}">
        <p14:creationId xmlns:p14="http://schemas.microsoft.com/office/powerpoint/2010/main" val="553947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ASP.Net Stack version 4.0 or Earlier</a:t>
            </a:r>
          </a:p>
        </p:txBody>
      </p:sp>
      <p:pic>
        <p:nvPicPr>
          <p:cNvPr id="78851" name="Picture 3"/>
          <p:cNvPicPr>
            <a:picLocks noChangeAspect="1" noChangeArrowheads="1"/>
          </p:cNvPicPr>
          <p:nvPr/>
        </p:nvPicPr>
        <p:blipFill>
          <a:blip r:embed="rId3"/>
          <a:srcRect/>
          <a:stretch>
            <a:fillRect/>
          </a:stretch>
        </p:blipFill>
        <p:spPr bwMode="auto">
          <a:xfrm>
            <a:off x="561098" y="1539116"/>
            <a:ext cx="7878407" cy="4548046"/>
          </a:xfrm>
          <a:prstGeom prst="rect">
            <a:avLst/>
          </a:prstGeom>
          <a:noFill/>
          <a:ln w="9525">
            <a:noFill/>
            <a:miter lim="800000"/>
            <a:headEnd/>
            <a:tailEnd/>
          </a:ln>
          <a:effectLst/>
        </p:spPr>
      </p:pic>
      <p:sp>
        <p:nvSpPr>
          <p:cNvPr id="2" name="Speech Bubble: Rectangle 1">
            <a:extLst>
              <a:ext uri="{FF2B5EF4-FFF2-40B4-BE49-F238E27FC236}">
                <a16:creationId xmlns:a16="http://schemas.microsoft.com/office/drawing/2014/main" id="{73441FD0-EF1E-4547-A07B-1AABA8C7C1B2}"/>
              </a:ext>
            </a:extLst>
          </p:cNvPr>
          <p:cNvSpPr/>
          <p:nvPr/>
        </p:nvSpPr>
        <p:spPr>
          <a:xfrm>
            <a:off x="5362574" y="820737"/>
            <a:ext cx="3686175" cy="563562"/>
          </a:xfrm>
          <a:prstGeom prst="wedgeRectCallout">
            <a:avLst>
              <a:gd name="adj1" fmla="val 23870"/>
              <a:gd name="adj2" fmla="val 158022"/>
            </a:avLst>
          </a:prstGeom>
          <a:ln>
            <a:solidFill>
              <a:srgbClr val="007DBC"/>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400" dirty="0">
                <a:solidFill>
                  <a:schemeClr val="bg2">
                    <a:lumMod val="10000"/>
                  </a:schemeClr>
                </a:solidFill>
                <a:latin typeface="Segoe UI" panose="020B0502040204020203" pitchFamily="34" charset="0"/>
                <a:cs typeface="Segoe UI" panose="020B0502040204020203" pitchFamily="34" charset="0"/>
              </a:rPr>
              <a:t>System.Web namespaces contain types that enable browser/server communication</a:t>
            </a:r>
          </a:p>
        </p:txBody>
      </p:sp>
      <p:sp>
        <p:nvSpPr>
          <p:cNvPr id="5" name="Speech Bubble: Rectangle 4">
            <a:extLst>
              <a:ext uri="{FF2B5EF4-FFF2-40B4-BE49-F238E27FC236}">
                <a16:creationId xmlns:a16="http://schemas.microsoft.com/office/drawing/2014/main" id="{E5931066-17D6-4C61-A6A8-62DBBB8A11DF}"/>
              </a:ext>
            </a:extLst>
          </p:cNvPr>
          <p:cNvSpPr/>
          <p:nvPr/>
        </p:nvSpPr>
        <p:spPr>
          <a:xfrm>
            <a:off x="2233173" y="6037263"/>
            <a:ext cx="5987257" cy="768278"/>
          </a:xfrm>
          <a:prstGeom prst="wedgeRectCallout">
            <a:avLst>
              <a:gd name="adj1" fmla="val 44464"/>
              <a:gd name="adj2" fmla="val -206361"/>
            </a:avLst>
          </a:prstGeom>
          <a:ln>
            <a:solidFill>
              <a:srgbClr val="007DBC"/>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400" dirty="0">
                <a:solidFill>
                  <a:schemeClr val="bg2">
                    <a:lumMod val="10000"/>
                  </a:schemeClr>
                </a:solidFill>
                <a:latin typeface="Segoe UI" panose="020B0502040204020203" pitchFamily="34" charset="0"/>
                <a:cs typeface="Segoe UI" panose="020B0502040204020203" pitchFamily="34" charset="0"/>
              </a:rPr>
              <a:t>Child namespaces include types that support ASP.NET forms authentication, application services, data caching on the server, ASP.NET application configuration, dynamic data and so on</a:t>
            </a:r>
          </a:p>
        </p:txBody>
      </p:sp>
    </p:spTree>
    <p:extLst>
      <p:ext uri="{BB962C8B-B14F-4D97-AF65-F5344CB8AC3E}">
        <p14:creationId xmlns:p14="http://schemas.microsoft.com/office/powerpoint/2010/main" val="240320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0525A-36E3-415E-9F97-593E8EF4FB00}"/>
              </a:ext>
            </a:extLst>
          </p:cNvPr>
          <p:cNvSpPr>
            <a:spLocks noGrp="1"/>
          </p:cNvSpPr>
          <p:nvPr>
            <p:ph type="title"/>
          </p:nvPr>
        </p:nvSpPr>
        <p:spPr/>
        <p:txBody>
          <a:bodyPr/>
          <a:lstStyle/>
          <a:p>
            <a:r>
              <a:rPr lang="en-US" dirty="0"/>
              <a:t>Middleware</a:t>
            </a:r>
          </a:p>
        </p:txBody>
      </p:sp>
      <p:sp>
        <p:nvSpPr>
          <p:cNvPr id="4" name="Rectangle: Rounded Corners 3">
            <a:extLst>
              <a:ext uri="{FF2B5EF4-FFF2-40B4-BE49-F238E27FC236}">
                <a16:creationId xmlns:a16="http://schemas.microsoft.com/office/drawing/2014/main" id="{E5A68E86-C475-459C-B525-A23B61F8B191}"/>
              </a:ext>
            </a:extLst>
          </p:cNvPr>
          <p:cNvSpPr/>
          <p:nvPr/>
        </p:nvSpPr>
        <p:spPr>
          <a:xfrm>
            <a:off x="204716" y="1133341"/>
            <a:ext cx="8734568" cy="3618963"/>
          </a:xfrm>
          <a:prstGeom prst="round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5.	Authentication, Authorization &amp; Sessions:</a:t>
            </a:r>
          </a:p>
          <a:p>
            <a:pPr lvl="1"/>
            <a:r>
              <a:rPr lang="en-US" sz="2400" dirty="0"/>
              <a:t>a.	UseAuthentication(): used to enable authentication and then subsequently allow authorization.</a:t>
            </a:r>
          </a:p>
          <a:p>
            <a:pPr lvl="1"/>
            <a:r>
              <a:rPr lang="en-US" sz="2400" dirty="0"/>
              <a:t>b.	</a:t>
            </a:r>
            <a:r>
              <a:rPr lang="en-US" sz="2400" dirty="0" err="1"/>
              <a:t>UserSession</a:t>
            </a:r>
            <a:r>
              <a:rPr lang="en-US" sz="2400" dirty="0"/>
              <a:t>(): manually added to the Startup file to enable the Session middleware.</a:t>
            </a:r>
          </a:p>
          <a:p>
            <a:r>
              <a:rPr lang="en-US" sz="2400" dirty="0"/>
              <a:t>Calling these after cookie authentication (but before the MVC middleware) ensures that cookies can be issued as necessary and that the user can be authenticated before the MVC engine kicks in.</a:t>
            </a:r>
          </a:p>
        </p:txBody>
      </p:sp>
      <p:sp>
        <p:nvSpPr>
          <p:cNvPr id="5" name="Rectangle: Rounded Corners 4">
            <a:extLst>
              <a:ext uri="{FF2B5EF4-FFF2-40B4-BE49-F238E27FC236}">
                <a16:creationId xmlns:a16="http://schemas.microsoft.com/office/drawing/2014/main" id="{04B0FE5F-2C3B-4082-B8F2-6D36A3642F47}"/>
              </a:ext>
            </a:extLst>
          </p:cNvPr>
          <p:cNvSpPr/>
          <p:nvPr/>
        </p:nvSpPr>
        <p:spPr>
          <a:xfrm>
            <a:off x="204716" y="4971246"/>
            <a:ext cx="8734568" cy="1725769"/>
          </a:xfrm>
          <a:prstGeom prst="roundRect">
            <a:avLst/>
          </a:prstGeom>
          <a:solidFill>
            <a:srgbClr val="00CC00"/>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6.	MVC &amp; Routing:</a:t>
            </a:r>
          </a:p>
          <a:p>
            <a:pPr lvl="1"/>
            <a:r>
              <a:rPr lang="en-US" sz="2400" dirty="0"/>
              <a:t>a.	</a:t>
            </a:r>
            <a:r>
              <a:rPr lang="en-US" sz="2400" dirty="0" err="1"/>
              <a:t>UseMvc</a:t>
            </a:r>
            <a:r>
              <a:rPr lang="en-US" sz="2400" dirty="0"/>
              <a:t>(): enables the use of MVC in your web application, with the ability to customize routes for your MVC application and set other options.</a:t>
            </a:r>
          </a:p>
        </p:txBody>
      </p:sp>
    </p:spTree>
    <p:extLst>
      <p:ext uri="{BB962C8B-B14F-4D97-AF65-F5344CB8AC3E}">
        <p14:creationId xmlns:p14="http://schemas.microsoft.com/office/powerpoint/2010/main" val="3606201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0525A-36E3-415E-9F97-593E8EF4FB00}"/>
              </a:ext>
            </a:extLst>
          </p:cNvPr>
          <p:cNvSpPr>
            <a:spLocks noGrp="1"/>
          </p:cNvSpPr>
          <p:nvPr>
            <p:ph type="title"/>
          </p:nvPr>
        </p:nvSpPr>
        <p:spPr/>
        <p:txBody>
          <a:bodyPr/>
          <a:lstStyle/>
          <a:p>
            <a:r>
              <a:rPr lang="en-US" dirty="0"/>
              <a:t>Middleware</a:t>
            </a:r>
          </a:p>
        </p:txBody>
      </p:sp>
      <p:sp>
        <p:nvSpPr>
          <p:cNvPr id="4" name="Rectangle: Rounded Corners 3">
            <a:extLst>
              <a:ext uri="{FF2B5EF4-FFF2-40B4-BE49-F238E27FC236}">
                <a16:creationId xmlns:a16="http://schemas.microsoft.com/office/drawing/2014/main" id="{E5A68E86-C475-459C-B525-A23B61F8B191}"/>
              </a:ext>
            </a:extLst>
          </p:cNvPr>
          <p:cNvSpPr/>
          <p:nvPr/>
        </p:nvSpPr>
        <p:spPr>
          <a:xfrm>
            <a:off x="204716" y="1133342"/>
            <a:ext cx="8734568" cy="1094704"/>
          </a:xfrm>
          <a:prstGeom prst="round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7.	</a:t>
            </a:r>
            <a:r>
              <a:rPr lang="en-US" sz="2400" dirty="0" err="1"/>
              <a:t>routes.MapRoute</a:t>
            </a:r>
            <a:r>
              <a:rPr lang="en-US" sz="2400" dirty="0"/>
              <a:t>(): set the default route and any custom routes when using MVC.</a:t>
            </a:r>
          </a:p>
        </p:txBody>
      </p:sp>
    </p:spTree>
    <p:extLst>
      <p:ext uri="{BB962C8B-B14F-4D97-AF65-F5344CB8AC3E}">
        <p14:creationId xmlns:p14="http://schemas.microsoft.com/office/powerpoint/2010/main" val="3191826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3E11FE-0F61-4A36-BF91-6E4B36D1DAC7}"/>
              </a:ext>
            </a:extLst>
          </p:cNvPr>
          <p:cNvSpPr>
            <a:spLocks noGrp="1"/>
          </p:cNvSpPr>
          <p:nvPr>
            <p:ph type="title"/>
          </p:nvPr>
        </p:nvSpPr>
        <p:spPr/>
        <p:txBody>
          <a:bodyPr/>
          <a:lstStyle/>
          <a:p>
            <a:r>
              <a:rPr lang="en-IN" dirty="0"/>
              <a:t>Knowledge check</a:t>
            </a:r>
          </a:p>
        </p:txBody>
      </p:sp>
      <p:sp>
        <p:nvSpPr>
          <p:cNvPr id="5" name="Text Placeholder 7">
            <a:extLst>
              <a:ext uri="{FF2B5EF4-FFF2-40B4-BE49-F238E27FC236}">
                <a16:creationId xmlns:a16="http://schemas.microsoft.com/office/drawing/2014/main" id="{B5A9B6BF-0529-4432-A266-B20BE6400B37}"/>
              </a:ext>
            </a:extLst>
          </p:cNvPr>
          <p:cNvSpPr txBox="1">
            <a:spLocks/>
          </p:cNvSpPr>
          <p:nvPr/>
        </p:nvSpPr>
        <p:spPr>
          <a:xfrm>
            <a:off x="1167976" y="3590579"/>
            <a:ext cx="7242599" cy="2667346"/>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Arial Narrow"/>
                <a:ea typeface="ＭＳ Ｐゴシック" pitchFamily="-97" charset="-128"/>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Arial Narrow"/>
                <a:ea typeface="ＭＳ Ｐゴシック" pitchFamily="-97"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Arial Narrow"/>
                <a:ea typeface="ＭＳ Ｐゴシック" pitchFamily="-97"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32742" eaLnBrk="1" fontAlgn="auto" hangingPunct="1">
              <a:spcBef>
                <a:spcPts val="0"/>
              </a:spcBef>
              <a:buFontTx/>
              <a:buNone/>
              <a:defRPr/>
            </a:pPr>
            <a:r>
              <a:rPr lang="en-US" sz="1800" dirty="0">
                <a:solidFill>
                  <a:schemeClr val="bg2">
                    <a:lumMod val="10000"/>
                  </a:schemeClr>
                </a:solidFill>
                <a:latin typeface="Segoe UI" panose="020B0502040204020203" pitchFamily="34" charset="0"/>
                <a:ea typeface="+mn-ea"/>
                <a:cs typeface="Segoe UI" panose="020B0502040204020203" pitchFamily="34" charset="0"/>
              </a:rPr>
              <a:t>Which of the following is true?</a:t>
            </a:r>
          </a:p>
          <a:p>
            <a:pPr marL="0" indent="0" defTabSz="932742" eaLnBrk="1" fontAlgn="auto" hangingPunct="1">
              <a:spcBef>
                <a:spcPts val="0"/>
              </a:spcBef>
              <a:buFontTx/>
              <a:buNone/>
              <a:defRPr/>
            </a:pPr>
            <a:endParaRPr lang="en-US" sz="1800" dirty="0">
              <a:solidFill>
                <a:schemeClr val="bg2">
                  <a:lumMod val="10000"/>
                </a:schemeClr>
              </a:solidFill>
              <a:latin typeface="Segoe UI" panose="020B0502040204020203" pitchFamily="34" charset="0"/>
              <a:ea typeface="+mn-ea"/>
              <a:cs typeface="Segoe UI" panose="020B0502040204020203" pitchFamily="34" charset="0"/>
            </a:endParaRPr>
          </a:p>
          <a:p>
            <a:pPr marL="288925" indent="-288925" defTabSz="932742">
              <a:spcBef>
                <a:spcPts val="300"/>
              </a:spcBef>
              <a:spcAft>
                <a:spcPts val="600"/>
              </a:spcAft>
              <a:buFont typeface="Wingdings" panose="05000000000000000000" pitchFamily="2" charset="2"/>
              <a:buChar char="q"/>
              <a:defRPr/>
            </a:pPr>
            <a:r>
              <a:rPr lang="en-US" sz="1400" dirty="0">
                <a:solidFill>
                  <a:schemeClr val="bg2">
                    <a:lumMod val="10000"/>
                  </a:schemeClr>
                </a:solidFill>
                <a:latin typeface="Segoe UI" panose="020B0502040204020203" pitchFamily="34" charset="0"/>
                <a:cs typeface="Segoe UI" panose="020B0502040204020203" pitchFamily="34" charset="0"/>
              </a:rPr>
              <a:t>Middlewares are added in Startup method in </a:t>
            </a:r>
            <a:r>
              <a:rPr lang="en-US" sz="1400" dirty="0" err="1">
                <a:solidFill>
                  <a:schemeClr val="bg2">
                    <a:lumMod val="10000"/>
                  </a:schemeClr>
                </a:solidFill>
                <a:latin typeface="Segoe UI" panose="020B0502040204020203" pitchFamily="34" charset="0"/>
                <a:cs typeface="Segoe UI" panose="020B0502040204020203" pitchFamily="34" charset="0"/>
              </a:rPr>
              <a:t>program.cs</a:t>
            </a:r>
            <a:endParaRPr lang="en-US" sz="1400" dirty="0">
              <a:solidFill>
                <a:schemeClr val="bg2">
                  <a:lumMod val="10000"/>
                </a:schemeClr>
              </a:solidFill>
              <a:latin typeface="Segoe UI" panose="020B0502040204020203" pitchFamily="34" charset="0"/>
              <a:cs typeface="Segoe UI" panose="020B0502040204020203" pitchFamily="34" charset="0"/>
            </a:endParaRPr>
          </a:p>
          <a:p>
            <a:pPr marL="288925" indent="-288925" defTabSz="932742">
              <a:spcBef>
                <a:spcPts val="300"/>
              </a:spcBef>
              <a:spcAft>
                <a:spcPts val="600"/>
              </a:spcAft>
              <a:buFont typeface="Wingdings" panose="05000000000000000000" pitchFamily="2" charset="2"/>
              <a:buChar char="q"/>
              <a:defRPr/>
            </a:pPr>
            <a:r>
              <a:rPr lang="en-US" sz="1400" dirty="0">
                <a:solidFill>
                  <a:schemeClr val="bg2">
                    <a:lumMod val="10000"/>
                  </a:schemeClr>
                </a:solidFill>
                <a:latin typeface="Segoe UI" panose="020B0502040204020203" pitchFamily="34" charset="0"/>
                <a:cs typeface="Segoe UI" panose="020B0502040204020203" pitchFamily="34" charset="0"/>
              </a:rPr>
              <a:t>Middlewares are added in in </a:t>
            </a:r>
            <a:r>
              <a:rPr lang="en-US" sz="1400" dirty="0" err="1">
                <a:solidFill>
                  <a:schemeClr val="bg2">
                    <a:lumMod val="10000"/>
                  </a:schemeClr>
                </a:solidFill>
                <a:latin typeface="Segoe UI" panose="020B0502040204020203" pitchFamily="34" charset="0"/>
                <a:cs typeface="Segoe UI" panose="020B0502040204020203" pitchFamily="34" charset="0"/>
              </a:rPr>
              <a:t>program.cs</a:t>
            </a:r>
            <a:endParaRPr lang="en-US" sz="1400" dirty="0">
              <a:solidFill>
                <a:schemeClr val="bg2">
                  <a:lumMod val="10000"/>
                </a:schemeClr>
              </a:solidFill>
              <a:latin typeface="Segoe UI" panose="020B0502040204020203" pitchFamily="34" charset="0"/>
              <a:cs typeface="Segoe UI" panose="020B0502040204020203" pitchFamily="34" charset="0"/>
            </a:endParaRPr>
          </a:p>
          <a:p>
            <a:pPr marL="288925" indent="-288925" defTabSz="932742">
              <a:spcBef>
                <a:spcPts val="300"/>
              </a:spcBef>
              <a:spcAft>
                <a:spcPts val="600"/>
              </a:spcAft>
              <a:buFont typeface="Wingdings" panose="05000000000000000000" pitchFamily="2" charset="2"/>
              <a:buChar char="q"/>
              <a:defRPr/>
            </a:pPr>
            <a:r>
              <a:rPr lang="en-US" sz="1400" dirty="0">
                <a:solidFill>
                  <a:schemeClr val="bg2">
                    <a:lumMod val="10000"/>
                  </a:schemeClr>
                </a:solidFill>
                <a:latin typeface="Segoe UI" panose="020B0502040204020203" pitchFamily="34" charset="0"/>
                <a:cs typeface="Segoe UI" panose="020B0502040204020203" pitchFamily="34" charset="0"/>
              </a:rPr>
              <a:t>Pipeline is created in </a:t>
            </a:r>
            <a:r>
              <a:rPr lang="en-US" sz="1400" dirty="0" err="1">
                <a:solidFill>
                  <a:schemeClr val="bg2">
                    <a:lumMod val="10000"/>
                  </a:schemeClr>
                </a:solidFill>
                <a:latin typeface="Segoe UI" panose="020B0502040204020203" pitchFamily="34" charset="0"/>
                <a:cs typeface="Segoe UI" panose="020B0502040204020203" pitchFamily="34" charset="0"/>
              </a:rPr>
              <a:t>program.cs</a:t>
            </a:r>
            <a:endParaRPr lang="en-US" sz="1400" dirty="0">
              <a:solidFill>
                <a:schemeClr val="bg2">
                  <a:lumMod val="10000"/>
                </a:schemeClr>
              </a:solidFill>
              <a:latin typeface="Segoe UI" panose="020B0502040204020203" pitchFamily="34" charset="0"/>
              <a:cs typeface="Segoe UI" panose="020B0502040204020203" pitchFamily="34" charset="0"/>
            </a:endParaRPr>
          </a:p>
          <a:p>
            <a:pPr marL="0" indent="0" defTabSz="932742">
              <a:spcBef>
                <a:spcPts val="300"/>
              </a:spcBef>
              <a:spcAft>
                <a:spcPts val="600"/>
              </a:spcAft>
              <a:buNone/>
              <a:defRPr/>
            </a:pPr>
            <a:endParaRPr lang="en-US" sz="1400" dirty="0">
              <a:solidFill>
                <a:schemeClr val="bg2">
                  <a:lumMod val="10000"/>
                </a:schemeClr>
              </a:solidFill>
              <a:latin typeface="Segoe UI" panose="020B0502040204020203" pitchFamily="34" charset="0"/>
              <a:cs typeface="Segoe UI" panose="020B0502040204020203" pitchFamily="34" charset="0"/>
            </a:endParaRPr>
          </a:p>
        </p:txBody>
      </p:sp>
      <p:sp>
        <p:nvSpPr>
          <p:cNvPr id="6" name="Graphic 26" descr="Checkmark on Backing up and restoring databases">
            <a:extLst>
              <a:ext uri="{FF2B5EF4-FFF2-40B4-BE49-F238E27FC236}">
                <a16:creationId xmlns:a16="http://schemas.microsoft.com/office/drawing/2014/main" id="{851C257D-B1E0-4F4F-BC88-C94E5BCC366F}"/>
              </a:ext>
            </a:extLst>
          </p:cNvPr>
          <p:cNvSpPr/>
          <p:nvPr/>
        </p:nvSpPr>
        <p:spPr>
          <a:xfrm>
            <a:off x="1444372" y="4414732"/>
            <a:ext cx="114371"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a:solidFill>
                <a:schemeClr val="bg2">
                  <a:lumMod val="10000"/>
                </a:schemeClr>
              </a:solidFill>
              <a:latin typeface="Segoe UI" panose="020B0502040204020203" pitchFamily="34" charset="0"/>
              <a:cs typeface="Segoe UI" panose="020B0502040204020203" pitchFamily="34" charset="0"/>
            </a:endParaRPr>
          </a:p>
        </p:txBody>
      </p:sp>
      <p:pic>
        <p:nvPicPr>
          <p:cNvPr id="10" name="Graphic 9" descr="Badge Question Mark with solid fill">
            <a:extLst>
              <a:ext uri="{FF2B5EF4-FFF2-40B4-BE49-F238E27FC236}">
                <a16:creationId xmlns:a16="http://schemas.microsoft.com/office/drawing/2014/main" id="{24565F94-AD3A-4685-866C-5468A265BD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4406" y="3523903"/>
            <a:ext cx="489795" cy="603077"/>
          </a:xfrm>
          <a:prstGeom prst="rect">
            <a:avLst/>
          </a:prstGeom>
        </p:spPr>
      </p:pic>
      <p:pic>
        <p:nvPicPr>
          <p:cNvPr id="14" name="Graphic 13" descr="Checkmark">
            <a:extLst>
              <a:ext uri="{FF2B5EF4-FFF2-40B4-BE49-F238E27FC236}">
                <a16:creationId xmlns:a16="http://schemas.microsoft.com/office/drawing/2014/main" id="{B896F597-53F8-403C-B1AF-C25B67B895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9725" y="4495800"/>
            <a:ext cx="261832" cy="261832"/>
          </a:xfrm>
          <a:prstGeom prst="rect">
            <a:avLst/>
          </a:prstGeom>
        </p:spPr>
      </p:pic>
      <p:pic>
        <p:nvPicPr>
          <p:cNvPr id="16" name="Graphic 15" descr="Checkmark">
            <a:extLst>
              <a:ext uri="{FF2B5EF4-FFF2-40B4-BE49-F238E27FC236}">
                <a16:creationId xmlns:a16="http://schemas.microsoft.com/office/drawing/2014/main" id="{A996F3EC-6C63-4211-B9D9-872F379BFB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6368" y="4834929"/>
            <a:ext cx="261832" cy="261832"/>
          </a:xfrm>
          <a:prstGeom prst="rect">
            <a:avLst/>
          </a:prstGeom>
        </p:spPr>
      </p:pic>
      <p:sp>
        <p:nvSpPr>
          <p:cNvPr id="12" name="Text Placeholder 7">
            <a:extLst>
              <a:ext uri="{FF2B5EF4-FFF2-40B4-BE49-F238E27FC236}">
                <a16:creationId xmlns:a16="http://schemas.microsoft.com/office/drawing/2014/main" id="{A9E9EB09-DCCF-4B08-99A7-E697D4D745E8}"/>
              </a:ext>
            </a:extLst>
          </p:cNvPr>
          <p:cNvSpPr txBox="1">
            <a:spLocks/>
          </p:cNvSpPr>
          <p:nvPr/>
        </p:nvSpPr>
        <p:spPr>
          <a:xfrm>
            <a:off x="1158451" y="1266479"/>
            <a:ext cx="7242599" cy="1791046"/>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Arial Narrow"/>
                <a:ea typeface="ＭＳ Ｐゴシック" pitchFamily="-97" charset="-128"/>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Arial Narrow"/>
                <a:ea typeface="ＭＳ Ｐゴシック" pitchFamily="-97"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Arial Narrow"/>
                <a:ea typeface="ＭＳ Ｐゴシック" pitchFamily="-97"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32742" eaLnBrk="1" fontAlgn="auto" hangingPunct="1">
              <a:spcBef>
                <a:spcPts val="0"/>
              </a:spcBef>
              <a:buFontTx/>
              <a:buNone/>
              <a:defRPr/>
            </a:pPr>
            <a:r>
              <a:rPr lang="en-US" sz="1800" dirty="0">
                <a:solidFill>
                  <a:schemeClr val="bg2">
                    <a:lumMod val="10000"/>
                  </a:schemeClr>
                </a:solidFill>
                <a:latin typeface="Segoe UI" panose="020B0502040204020203" pitchFamily="34" charset="0"/>
                <a:ea typeface="+mn-ea"/>
                <a:cs typeface="Segoe UI" panose="020B0502040204020203" pitchFamily="34" charset="0"/>
              </a:rPr>
              <a:t>Code in </a:t>
            </a:r>
            <a:r>
              <a:rPr lang="en-US" sz="1800" dirty="0" err="1">
                <a:solidFill>
                  <a:schemeClr val="bg2">
                    <a:lumMod val="10000"/>
                  </a:schemeClr>
                </a:solidFill>
                <a:latin typeface="Segoe UI" panose="020B0502040204020203" pitchFamily="34" charset="0"/>
                <a:ea typeface="+mn-ea"/>
                <a:cs typeface="Segoe UI" panose="020B0502040204020203" pitchFamily="34" charset="0"/>
              </a:rPr>
              <a:t>Program.cs</a:t>
            </a:r>
            <a:r>
              <a:rPr lang="en-US" sz="1800" dirty="0">
                <a:solidFill>
                  <a:schemeClr val="bg2">
                    <a:lumMod val="10000"/>
                  </a:schemeClr>
                </a:solidFill>
                <a:latin typeface="Segoe UI" panose="020B0502040204020203" pitchFamily="34" charset="0"/>
                <a:ea typeface="+mn-ea"/>
                <a:cs typeface="Segoe UI" panose="020B0502040204020203" pitchFamily="34" charset="0"/>
              </a:rPr>
              <a:t> is a replacement of </a:t>
            </a:r>
            <a:r>
              <a:rPr lang="en-US" sz="1800" dirty="0" err="1">
                <a:solidFill>
                  <a:schemeClr val="bg2">
                    <a:lumMod val="10000"/>
                  </a:schemeClr>
                </a:solidFill>
                <a:latin typeface="Segoe UI" panose="020B0502040204020203" pitchFamily="34" charset="0"/>
                <a:ea typeface="+mn-ea"/>
                <a:cs typeface="Segoe UI" panose="020B0502040204020203" pitchFamily="34" charset="0"/>
              </a:rPr>
              <a:t>Global.asax</a:t>
            </a:r>
            <a:r>
              <a:rPr lang="en-US" sz="1800" dirty="0">
                <a:solidFill>
                  <a:schemeClr val="bg2">
                    <a:lumMod val="10000"/>
                  </a:schemeClr>
                </a:solidFill>
                <a:latin typeface="Segoe UI" panose="020B0502040204020203" pitchFamily="34" charset="0"/>
                <a:ea typeface="+mn-ea"/>
                <a:cs typeface="Segoe UI" panose="020B0502040204020203" pitchFamily="34" charset="0"/>
              </a:rPr>
              <a:t> file in ASP.NET Web Form application, and is more about registering services and injection of modules in HTTP pipeline.</a:t>
            </a:r>
          </a:p>
          <a:p>
            <a:pPr marL="0" indent="0" defTabSz="932742" eaLnBrk="1" fontAlgn="auto" hangingPunct="1">
              <a:spcBef>
                <a:spcPts val="0"/>
              </a:spcBef>
              <a:buFontTx/>
              <a:buNone/>
              <a:defRPr/>
            </a:pPr>
            <a:endParaRPr lang="en-US" sz="1800" dirty="0">
              <a:solidFill>
                <a:schemeClr val="bg2">
                  <a:lumMod val="10000"/>
                </a:schemeClr>
              </a:solidFill>
              <a:latin typeface="Segoe UI" panose="020B0502040204020203" pitchFamily="34" charset="0"/>
              <a:ea typeface="+mn-ea"/>
              <a:cs typeface="Segoe UI" panose="020B0502040204020203" pitchFamily="34" charset="0"/>
            </a:endParaRPr>
          </a:p>
          <a:p>
            <a:pPr marL="288925" indent="-288925" defTabSz="932742">
              <a:spcBef>
                <a:spcPts val="300"/>
              </a:spcBef>
              <a:spcAft>
                <a:spcPts val="600"/>
              </a:spcAft>
              <a:buFont typeface="Wingdings" panose="05000000000000000000" pitchFamily="2" charset="2"/>
              <a:buChar char="q"/>
              <a:defRPr/>
            </a:pPr>
            <a:r>
              <a:rPr lang="en-US" sz="1400" dirty="0">
                <a:solidFill>
                  <a:schemeClr val="bg2">
                    <a:lumMod val="10000"/>
                  </a:schemeClr>
                </a:solidFill>
                <a:latin typeface="Segoe UI" panose="020B0502040204020203" pitchFamily="34" charset="0"/>
                <a:cs typeface="Segoe UI" panose="020B0502040204020203" pitchFamily="34" charset="0"/>
              </a:rPr>
              <a:t>True</a:t>
            </a:r>
          </a:p>
          <a:p>
            <a:pPr marL="288925" indent="-288925" defTabSz="932742">
              <a:spcBef>
                <a:spcPts val="300"/>
              </a:spcBef>
              <a:spcAft>
                <a:spcPts val="600"/>
              </a:spcAft>
              <a:buFont typeface="Wingdings" panose="05000000000000000000" pitchFamily="2" charset="2"/>
              <a:buChar char="q"/>
              <a:defRPr/>
            </a:pPr>
            <a:r>
              <a:rPr lang="en-US" sz="1400" dirty="0">
                <a:solidFill>
                  <a:schemeClr val="bg2">
                    <a:lumMod val="10000"/>
                  </a:schemeClr>
                </a:solidFill>
                <a:latin typeface="Segoe UI" panose="020B0502040204020203" pitchFamily="34" charset="0"/>
                <a:cs typeface="Segoe UI" panose="020B0502040204020203" pitchFamily="34" charset="0"/>
              </a:rPr>
              <a:t>False</a:t>
            </a:r>
          </a:p>
        </p:txBody>
      </p:sp>
      <p:pic>
        <p:nvPicPr>
          <p:cNvPr id="13" name="Graphic 12" descr="Badge Question Mark with solid fill">
            <a:extLst>
              <a:ext uri="{FF2B5EF4-FFF2-40B4-BE49-F238E27FC236}">
                <a16:creationId xmlns:a16="http://schemas.microsoft.com/office/drawing/2014/main" id="{E02B1D8A-05DD-4FE9-B6DE-B361D91507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4881" y="1190278"/>
            <a:ext cx="489795" cy="603077"/>
          </a:xfrm>
          <a:prstGeom prst="rect">
            <a:avLst/>
          </a:prstGeom>
        </p:spPr>
      </p:pic>
      <p:pic>
        <p:nvPicPr>
          <p:cNvPr id="18" name="Graphic 17" descr="Checkmark">
            <a:extLst>
              <a:ext uri="{FF2B5EF4-FFF2-40B4-BE49-F238E27FC236}">
                <a16:creationId xmlns:a16="http://schemas.microsoft.com/office/drawing/2014/main" id="{922CB0E1-1498-424E-8092-5A2A913AF8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0200" y="2381250"/>
            <a:ext cx="261832" cy="261832"/>
          </a:xfrm>
          <a:prstGeom prst="rect">
            <a:avLst/>
          </a:prstGeom>
        </p:spPr>
      </p:pic>
    </p:spTree>
    <p:extLst>
      <p:ext uri="{BB962C8B-B14F-4D97-AF65-F5344CB8AC3E}">
        <p14:creationId xmlns:p14="http://schemas.microsoft.com/office/powerpoint/2010/main" val="59578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1A3954-B144-4DFC-9149-6236102E1E1C}"/>
              </a:ext>
            </a:extLst>
          </p:cNvPr>
          <p:cNvSpPr>
            <a:spLocks noGrp="1"/>
          </p:cNvSpPr>
          <p:nvPr>
            <p:ph type="title"/>
          </p:nvPr>
        </p:nvSpPr>
        <p:spPr/>
        <p:txBody>
          <a:bodyPr/>
          <a:lstStyle/>
          <a:p>
            <a:r>
              <a:rPr lang="en-US" dirty="0"/>
              <a:t>Middleware</a:t>
            </a:r>
          </a:p>
        </p:txBody>
      </p:sp>
      <p:sp>
        <p:nvSpPr>
          <p:cNvPr id="38" name="Rectangle: Rounded Corners 37">
            <a:extLst>
              <a:ext uri="{FF2B5EF4-FFF2-40B4-BE49-F238E27FC236}">
                <a16:creationId xmlns:a16="http://schemas.microsoft.com/office/drawing/2014/main" id="{DA9BDD29-B9E9-4537-9CC2-8287BDFEFFC5}"/>
              </a:ext>
            </a:extLst>
          </p:cNvPr>
          <p:cNvSpPr/>
          <p:nvPr/>
        </p:nvSpPr>
        <p:spPr>
          <a:xfrm>
            <a:off x="200025" y="1102987"/>
            <a:ext cx="8739259" cy="711829"/>
          </a:xfrm>
          <a:prstGeom prst="roundRect">
            <a:avLst/>
          </a:prstGeom>
          <a:solidFill>
            <a:srgbClr val="008AC8"/>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We may also have Kestrel, working as a reverse proxy web server</a:t>
            </a:r>
          </a:p>
        </p:txBody>
      </p:sp>
      <p:grpSp>
        <p:nvGrpSpPr>
          <p:cNvPr id="30" name="Group 29">
            <a:extLst>
              <a:ext uri="{FF2B5EF4-FFF2-40B4-BE49-F238E27FC236}">
                <a16:creationId xmlns:a16="http://schemas.microsoft.com/office/drawing/2014/main" id="{4867E1F2-078B-45E1-B4FD-AC7EF3173C0C}"/>
              </a:ext>
            </a:extLst>
          </p:cNvPr>
          <p:cNvGrpSpPr/>
          <p:nvPr/>
        </p:nvGrpSpPr>
        <p:grpSpPr>
          <a:xfrm>
            <a:off x="204715" y="1966607"/>
            <a:ext cx="8720921" cy="2373573"/>
            <a:chOff x="128211" y="4143142"/>
            <a:chExt cx="8938906" cy="2219657"/>
          </a:xfrm>
        </p:grpSpPr>
        <p:sp>
          <p:nvSpPr>
            <p:cNvPr id="39" name="Rectangle 38">
              <a:extLst>
                <a:ext uri="{FF2B5EF4-FFF2-40B4-BE49-F238E27FC236}">
                  <a16:creationId xmlns:a16="http://schemas.microsoft.com/office/drawing/2014/main" id="{AED0E494-4121-4BCA-A6F3-952617EF83F5}"/>
                </a:ext>
              </a:extLst>
            </p:cNvPr>
            <p:cNvSpPr/>
            <p:nvPr/>
          </p:nvSpPr>
          <p:spPr>
            <a:xfrm>
              <a:off x="1313648" y="4198513"/>
              <a:ext cx="681304" cy="943318"/>
            </a:xfrm>
            <a:prstGeom prst="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IIS</a:t>
              </a:r>
            </a:p>
          </p:txBody>
        </p:sp>
        <p:sp>
          <p:nvSpPr>
            <p:cNvPr id="40" name="Rectangle 39">
              <a:extLst>
                <a:ext uri="{FF2B5EF4-FFF2-40B4-BE49-F238E27FC236}">
                  <a16:creationId xmlns:a16="http://schemas.microsoft.com/office/drawing/2014/main" id="{A5498F79-ED57-4844-95A6-F75C3E6CA728}"/>
                </a:ext>
              </a:extLst>
            </p:cNvPr>
            <p:cNvSpPr/>
            <p:nvPr/>
          </p:nvSpPr>
          <p:spPr>
            <a:xfrm>
              <a:off x="3690951" y="4198513"/>
              <a:ext cx="901521" cy="943318"/>
            </a:xfrm>
            <a:prstGeom prst="rect">
              <a:avLst/>
            </a:prstGeom>
            <a:solidFill>
              <a:srgbClr val="00C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Kestrel</a:t>
              </a:r>
            </a:p>
          </p:txBody>
        </p:sp>
        <p:sp>
          <p:nvSpPr>
            <p:cNvPr id="41" name="Rectangle 40">
              <a:extLst>
                <a:ext uri="{FF2B5EF4-FFF2-40B4-BE49-F238E27FC236}">
                  <a16:creationId xmlns:a16="http://schemas.microsoft.com/office/drawing/2014/main" id="{0E41C3FE-13E1-443F-93AA-D497E93714E2}"/>
                </a:ext>
              </a:extLst>
            </p:cNvPr>
            <p:cNvSpPr/>
            <p:nvPr/>
          </p:nvSpPr>
          <p:spPr>
            <a:xfrm>
              <a:off x="2381629" y="4198513"/>
              <a:ext cx="901521" cy="943318"/>
            </a:xfrm>
            <a:prstGeom prst="rect">
              <a:avLst/>
            </a:prstGeom>
            <a:solidFill>
              <a:srgbClr val="00009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.Net Core</a:t>
              </a:r>
            </a:p>
            <a:p>
              <a:pPr algn="ctr"/>
              <a:r>
                <a:rPr lang="en-US" dirty="0"/>
                <a:t>CLR</a:t>
              </a:r>
            </a:p>
          </p:txBody>
        </p:sp>
        <p:sp>
          <p:nvSpPr>
            <p:cNvPr id="42" name="Rectangle 41">
              <a:extLst>
                <a:ext uri="{FF2B5EF4-FFF2-40B4-BE49-F238E27FC236}">
                  <a16:creationId xmlns:a16="http://schemas.microsoft.com/office/drawing/2014/main" id="{C44E9BEB-EB88-448C-BFF0-F28B1E6D06B3}"/>
                </a:ext>
              </a:extLst>
            </p:cNvPr>
            <p:cNvSpPr/>
            <p:nvPr/>
          </p:nvSpPr>
          <p:spPr>
            <a:xfrm>
              <a:off x="5049484" y="4198513"/>
              <a:ext cx="901521" cy="943318"/>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Main()</a:t>
              </a:r>
            </a:p>
          </p:txBody>
        </p:sp>
        <p:sp>
          <p:nvSpPr>
            <p:cNvPr id="43" name="Rectangle 42">
              <a:extLst>
                <a:ext uri="{FF2B5EF4-FFF2-40B4-BE49-F238E27FC236}">
                  <a16:creationId xmlns:a16="http://schemas.microsoft.com/office/drawing/2014/main" id="{3B176788-C619-4512-A668-F1EEB2C3FFFA}"/>
                </a:ext>
              </a:extLst>
            </p:cNvPr>
            <p:cNvSpPr/>
            <p:nvPr/>
          </p:nvSpPr>
          <p:spPr>
            <a:xfrm>
              <a:off x="6332441" y="4143142"/>
              <a:ext cx="1410318" cy="943318"/>
            </a:xfrm>
            <a:prstGeom prst="rect">
              <a:avLst/>
            </a:prstGeom>
            <a:solidFill>
              <a:srgbClr val="E600E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Configure()</a:t>
              </a:r>
            </a:p>
          </p:txBody>
        </p:sp>
        <p:sp>
          <p:nvSpPr>
            <p:cNvPr id="44" name="Cylinder 43">
              <a:extLst>
                <a:ext uri="{FF2B5EF4-FFF2-40B4-BE49-F238E27FC236}">
                  <a16:creationId xmlns:a16="http://schemas.microsoft.com/office/drawing/2014/main" id="{764E8F46-5C2E-4291-97CC-3B24C4CDDEBD}"/>
                </a:ext>
              </a:extLst>
            </p:cNvPr>
            <p:cNvSpPr/>
            <p:nvPr/>
          </p:nvSpPr>
          <p:spPr>
            <a:xfrm rot="16200000">
              <a:off x="6685872" y="4812439"/>
              <a:ext cx="943316" cy="2157403"/>
            </a:xfrm>
            <a:prstGeom prst="can">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57382834-3B82-48BD-BF30-D94FEF0C260C}"/>
                </a:ext>
              </a:extLst>
            </p:cNvPr>
            <p:cNvSpPr/>
            <p:nvPr/>
          </p:nvSpPr>
          <p:spPr>
            <a:xfrm>
              <a:off x="6354730" y="5520769"/>
              <a:ext cx="818801" cy="706779"/>
            </a:xfrm>
            <a:prstGeom prst="rect">
              <a:avLst/>
            </a:prstGeom>
            <a:solidFill>
              <a:srgbClr val="FF7C8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Middleware</a:t>
              </a:r>
            </a:p>
          </p:txBody>
        </p:sp>
        <p:sp>
          <p:nvSpPr>
            <p:cNvPr id="46" name="Rectangle 45">
              <a:extLst>
                <a:ext uri="{FF2B5EF4-FFF2-40B4-BE49-F238E27FC236}">
                  <a16:creationId xmlns:a16="http://schemas.microsoft.com/office/drawing/2014/main" id="{002A677A-5274-4080-8F22-72FC5D72C6AE}"/>
                </a:ext>
              </a:extLst>
            </p:cNvPr>
            <p:cNvSpPr/>
            <p:nvPr/>
          </p:nvSpPr>
          <p:spPr>
            <a:xfrm>
              <a:off x="7282585" y="5505368"/>
              <a:ext cx="818801" cy="706779"/>
            </a:xfrm>
            <a:prstGeom prst="rect">
              <a:avLst/>
            </a:prstGeom>
            <a:solidFill>
              <a:srgbClr val="FF7C8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Middleware</a:t>
              </a:r>
            </a:p>
          </p:txBody>
        </p:sp>
        <p:sp>
          <p:nvSpPr>
            <p:cNvPr id="47" name="Rectangle 46">
              <a:extLst>
                <a:ext uri="{FF2B5EF4-FFF2-40B4-BE49-F238E27FC236}">
                  <a16:creationId xmlns:a16="http://schemas.microsoft.com/office/drawing/2014/main" id="{4F0EF4F8-F59D-47C6-99C9-14B40D9965DA}"/>
                </a:ext>
              </a:extLst>
            </p:cNvPr>
            <p:cNvSpPr/>
            <p:nvPr/>
          </p:nvSpPr>
          <p:spPr>
            <a:xfrm>
              <a:off x="8165596" y="4198513"/>
              <a:ext cx="901521" cy="943318"/>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App Code</a:t>
              </a:r>
            </a:p>
          </p:txBody>
        </p:sp>
        <p:grpSp>
          <p:nvGrpSpPr>
            <p:cNvPr id="48" name="Group 47">
              <a:extLst>
                <a:ext uri="{FF2B5EF4-FFF2-40B4-BE49-F238E27FC236}">
                  <a16:creationId xmlns:a16="http://schemas.microsoft.com/office/drawing/2014/main" id="{3210CA49-35A3-4188-BF32-D01BA0C32D3B}"/>
                </a:ext>
              </a:extLst>
            </p:cNvPr>
            <p:cNvGrpSpPr/>
            <p:nvPr/>
          </p:nvGrpSpPr>
          <p:grpSpPr>
            <a:xfrm>
              <a:off x="128211" y="4143142"/>
              <a:ext cx="1230593" cy="1276343"/>
              <a:chOff x="128211" y="4143142"/>
              <a:chExt cx="1230593" cy="1276343"/>
            </a:xfrm>
          </p:grpSpPr>
          <p:sp>
            <p:nvSpPr>
              <p:cNvPr id="64" name="Arrow: Right 63">
                <a:extLst>
                  <a:ext uri="{FF2B5EF4-FFF2-40B4-BE49-F238E27FC236}">
                    <a16:creationId xmlns:a16="http://schemas.microsoft.com/office/drawing/2014/main" id="{78FDCB9E-4E87-48D3-BA3C-FF305E614324}"/>
                  </a:ext>
                </a:extLst>
              </p:cNvPr>
              <p:cNvSpPr/>
              <p:nvPr/>
            </p:nvSpPr>
            <p:spPr>
              <a:xfrm>
                <a:off x="245660" y="4417455"/>
                <a:ext cx="1015702" cy="261610"/>
              </a:xfrm>
              <a:prstGeom prst="righ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Arrow: Left 64">
                <a:extLst>
                  <a:ext uri="{FF2B5EF4-FFF2-40B4-BE49-F238E27FC236}">
                    <a16:creationId xmlns:a16="http://schemas.microsoft.com/office/drawing/2014/main" id="{25D93560-C672-4617-B4E7-FDDAC11BDEEC}"/>
                  </a:ext>
                </a:extLst>
              </p:cNvPr>
              <p:cNvSpPr/>
              <p:nvPr/>
            </p:nvSpPr>
            <p:spPr>
              <a:xfrm>
                <a:off x="192606" y="4847175"/>
                <a:ext cx="1015702" cy="204503"/>
              </a:xfrm>
              <a:prstGeom prst="lef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F18DF11D-4228-44C3-9935-D52E49602FB2}"/>
                  </a:ext>
                </a:extLst>
              </p:cNvPr>
              <p:cNvSpPr txBox="1"/>
              <p:nvPr/>
            </p:nvSpPr>
            <p:spPr>
              <a:xfrm>
                <a:off x="128211" y="4143142"/>
                <a:ext cx="1119217" cy="261610"/>
              </a:xfrm>
              <a:prstGeom prst="rect">
                <a:avLst/>
              </a:prstGeom>
              <a:noFill/>
            </p:spPr>
            <p:txBody>
              <a:bodyPr wrap="none" rtlCol="0">
                <a:spAutoFit/>
              </a:bodyPr>
              <a:lstStyle/>
              <a:p>
                <a:r>
                  <a:rPr lang="en-US" sz="1100" dirty="0">
                    <a:solidFill>
                      <a:schemeClr val="bg2">
                        <a:lumMod val="10000"/>
                      </a:schemeClr>
                    </a:solidFill>
                  </a:rPr>
                  <a:t>HTTP Request</a:t>
                </a:r>
              </a:p>
            </p:txBody>
          </p:sp>
          <p:sp>
            <p:nvSpPr>
              <p:cNvPr id="67" name="TextBox 66">
                <a:extLst>
                  <a:ext uri="{FF2B5EF4-FFF2-40B4-BE49-F238E27FC236}">
                    <a16:creationId xmlns:a16="http://schemas.microsoft.com/office/drawing/2014/main" id="{5BD3F7BE-C06A-478D-BD88-9241B8E44BDB}"/>
                  </a:ext>
                </a:extLst>
              </p:cNvPr>
              <p:cNvSpPr txBox="1"/>
              <p:nvPr/>
            </p:nvSpPr>
            <p:spPr>
              <a:xfrm>
                <a:off x="128980" y="5157875"/>
                <a:ext cx="1229824" cy="261610"/>
              </a:xfrm>
              <a:prstGeom prst="rect">
                <a:avLst/>
              </a:prstGeom>
              <a:noFill/>
            </p:spPr>
            <p:txBody>
              <a:bodyPr wrap="none" rtlCol="0">
                <a:spAutoFit/>
              </a:bodyPr>
              <a:lstStyle/>
              <a:p>
                <a:r>
                  <a:rPr lang="en-US" sz="1100" dirty="0">
                    <a:solidFill>
                      <a:schemeClr val="bg2">
                        <a:lumMod val="10000"/>
                      </a:schemeClr>
                    </a:solidFill>
                  </a:rPr>
                  <a:t>HTTP Response</a:t>
                </a:r>
              </a:p>
            </p:txBody>
          </p:sp>
        </p:grpSp>
        <p:grpSp>
          <p:nvGrpSpPr>
            <p:cNvPr id="49" name="Group 48">
              <a:extLst>
                <a:ext uri="{FF2B5EF4-FFF2-40B4-BE49-F238E27FC236}">
                  <a16:creationId xmlns:a16="http://schemas.microsoft.com/office/drawing/2014/main" id="{5C3C859E-1EF5-4D49-8E26-CC9D74F786D1}"/>
                </a:ext>
              </a:extLst>
            </p:cNvPr>
            <p:cNvGrpSpPr/>
            <p:nvPr/>
          </p:nvGrpSpPr>
          <p:grpSpPr>
            <a:xfrm>
              <a:off x="1936909" y="4358670"/>
              <a:ext cx="444908" cy="662618"/>
              <a:chOff x="2001304" y="4358670"/>
              <a:chExt cx="444908" cy="662618"/>
            </a:xfrm>
          </p:grpSpPr>
          <p:sp>
            <p:nvSpPr>
              <p:cNvPr id="62" name="Arrow: Right 61">
                <a:extLst>
                  <a:ext uri="{FF2B5EF4-FFF2-40B4-BE49-F238E27FC236}">
                    <a16:creationId xmlns:a16="http://schemas.microsoft.com/office/drawing/2014/main" id="{E6D20FDE-ACF8-45B4-A564-FA236310D13F}"/>
                  </a:ext>
                </a:extLst>
              </p:cNvPr>
              <p:cNvSpPr/>
              <p:nvPr/>
            </p:nvSpPr>
            <p:spPr>
              <a:xfrm>
                <a:off x="2088206" y="4358670"/>
                <a:ext cx="358006" cy="281758"/>
              </a:xfrm>
              <a:prstGeom prst="righ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Arrow: Left 62">
                <a:extLst>
                  <a:ext uri="{FF2B5EF4-FFF2-40B4-BE49-F238E27FC236}">
                    <a16:creationId xmlns:a16="http://schemas.microsoft.com/office/drawing/2014/main" id="{C87936A5-41B0-4ADD-8857-3254D650DB9F}"/>
                  </a:ext>
                </a:extLst>
              </p:cNvPr>
              <p:cNvSpPr/>
              <p:nvPr/>
            </p:nvSpPr>
            <p:spPr>
              <a:xfrm>
                <a:off x="2001304" y="4732646"/>
                <a:ext cx="350453" cy="288642"/>
              </a:xfrm>
              <a:prstGeom prst="lef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756F98EA-760A-4DE3-B00C-06F82449A342}"/>
                </a:ext>
              </a:extLst>
            </p:cNvPr>
            <p:cNvGrpSpPr/>
            <p:nvPr/>
          </p:nvGrpSpPr>
          <p:grpSpPr>
            <a:xfrm>
              <a:off x="3262748" y="4396038"/>
              <a:ext cx="444908" cy="662618"/>
              <a:chOff x="2001304" y="4358670"/>
              <a:chExt cx="444908" cy="662618"/>
            </a:xfrm>
          </p:grpSpPr>
          <p:sp>
            <p:nvSpPr>
              <p:cNvPr id="60" name="Arrow: Right 59">
                <a:extLst>
                  <a:ext uri="{FF2B5EF4-FFF2-40B4-BE49-F238E27FC236}">
                    <a16:creationId xmlns:a16="http://schemas.microsoft.com/office/drawing/2014/main" id="{6A0535F2-6E5E-4582-BFA7-ABC980BA8C42}"/>
                  </a:ext>
                </a:extLst>
              </p:cNvPr>
              <p:cNvSpPr/>
              <p:nvPr/>
            </p:nvSpPr>
            <p:spPr>
              <a:xfrm>
                <a:off x="2088206" y="4358670"/>
                <a:ext cx="358006" cy="281758"/>
              </a:xfrm>
              <a:prstGeom prst="righ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Arrow: Left 60">
                <a:extLst>
                  <a:ext uri="{FF2B5EF4-FFF2-40B4-BE49-F238E27FC236}">
                    <a16:creationId xmlns:a16="http://schemas.microsoft.com/office/drawing/2014/main" id="{766DBAD5-BCB3-4855-B371-637495D4825A}"/>
                  </a:ext>
                </a:extLst>
              </p:cNvPr>
              <p:cNvSpPr/>
              <p:nvPr/>
            </p:nvSpPr>
            <p:spPr>
              <a:xfrm>
                <a:off x="2001304" y="4732646"/>
                <a:ext cx="350453" cy="288642"/>
              </a:xfrm>
              <a:prstGeom prst="lef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BE310E34-E4B2-46B2-9A1E-A9E8F8D4CE8D}"/>
                </a:ext>
              </a:extLst>
            </p:cNvPr>
            <p:cNvGrpSpPr/>
            <p:nvPr/>
          </p:nvGrpSpPr>
          <p:grpSpPr>
            <a:xfrm>
              <a:off x="4567139" y="4396038"/>
              <a:ext cx="444908" cy="662618"/>
              <a:chOff x="2001304" y="4358670"/>
              <a:chExt cx="444908" cy="662618"/>
            </a:xfrm>
          </p:grpSpPr>
          <p:sp>
            <p:nvSpPr>
              <p:cNvPr id="58" name="Arrow: Right 57">
                <a:extLst>
                  <a:ext uri="{FF2B5EF4-FFF2-40B4-BE49-F238E27FC236}">
                    <a16:creationId xmlns:a16="http://schemas.microsoft.com/office/drawing/2014/main" id="{EB33999E-8871-43EF-A404-30FBDE89AD12}"/>
                  </a:ext>
                </a:extLst>
              </p:cNvPr>
              <p:cNvSpPr/>
              <p:nvPr/>
            </p:nvSpPr>
            <p:spPr>
              <a:xfrm>
                <a:off x="2088206" y="4358670"/>
                <a:ext cx="358006" cy="281758"/>
              </a:xfrm>
              <a:prstGeom prst="righ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Arrow: Left 58">
                <a:extLst>
                  <a:ext uri="{FF2B5EF4-FFF2-40B4-BE49-F238E27FC236}">
                    <a16:creationId xmlns:a16="http://schemas.microsoft.com/office/drawing/2014/main" id="{FC236069-95F9-4E3E-9B9D-C8A2EF5E32F6}"/>
                  </a:ext>
                </a:extLst>
              </p:cNvPr>
              <p:cNvSpPr/>
              <p:nvPr/>
            </p:nvSpPr>
            <p:spPr>
              <a:xfrm>
                <a:off x="2001304" y="4732646"/>
                <a:ext cx="350453" cy="288642"/>
              </a:xfrm>
              <a:prstGeom prst="lef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62AB3680-5799-4838-B343-91ACD0C3DE94}"/>
                </a:ext>
              </a:extLst>
            </p:cNvPr>
            <p:cNvGrpSpPr/>
            <p:nvPr/>
          </p:nvGrpSpPr>
          <p:grpSpPr>
            <a:xfrm>
              <a:off x="5928934" y="4357358"/>
              <a:ext cx="444908" cy="662618"/>
              <a:chOff x="2001304" y="4358670"/>
              <a:chExt cx="444908" cy="662618"/>
            </a:xfrm>
          </p:grpSpPr>
          <p:sp>
            <p:nvSpPr>
              <p:cNvPr id="56" name="Arrow: Right 55">
                <a:extLst>
                  <a:ext uri="{FF2B5EF4-FFF2-40B4-BE49-F238E27FC236}">
                    <a16:creationId xmlns:a16="http://schemas.microsoft.com/office/drawing/2014/main" id="{2336B8F0-9B15-41DC-8436-C5F50E2831CA}"/>
                  </a:ext>
                </a:extLst>
              </p:cNvPr>
              <p:cNvSpPr/>
              <p:nvPr/>
            </p:nvSpPr>
            <p:spPr>
              <a:xfrm>
                <a:off x="2088206" y="4358670"/>
                <a:ext cx="358006" cy="281758"/>
              </a:xfrm>
              <a:prstGeom prst="righ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Arrow: Left 56">
                <a:extLst>
                  <a:ext uri="{FF2B5EF4-FFF2-40B4-BE49-F238E27FC236}">
                    <a16:creationId xmlns:a16="http://schemas.microsoft.com/office/drawing/2014/main" id="{7A970BCC-8CFF-4236-B652-952B1CB57F24}"/>
                  </a:ext>
                </a:extLst>
              </p:cNvPr>
              <p:cNvSpPr/>
              <p:nvPr/>
            </p:nvSpPr>
            <p:spPr>
              <a:xfrm>
                <a:off x="2001304" y="4732646"/>
                <a:ext cx="350453" cy="288642"/>
              </a:xfrm>
              <a:prstGeom prst="lef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59511CF7-9429-4AC0-803D-D1BED60BAF24}"/>
                </a:ext>
              </a:extLst>
            </p:cNvPr>
            <p:cNvGrpSpPr/>
            <p:nvPr/>
          </p:nvGrpSpPr>
          <p:grpSpPr>
            <a:xfrm>
              <a:off x="7716775" y="4329673"/>
              <a:ext cx="444908" cy="662618"/>
              <a:chOff x="2001304" y="4358670"/>
              <a:chExt cx="444908" cy="662618"/>
            </a:xfrm>
          </p:grpSpPr>
          <p:sp>
            <p:nvSpPr>
              <p:cNvPr id="54" name="Arrow: Right 53">
                <a:extLst>
                  <a:ext uri="{FF2B5EF4-FFF2-40B4-BE49-F238E27FC236}">
                    <a16:creationId xmlns:a16="http://schemas.microsoft.com/office/drawing/2014/main" id="{61148B3F-0F7C-4F6F-B537-6B3479847149}"/>
                  </a:ext>
                </a:extLst>
              </p:cNvPr>
              <p:cNvSpPr/>
              <p:nvPr/>
            </p:nvSpPr>
            <p:spPr>
              <a:xfrm>
                <a:off x="2088206" y="4358670"/>
                <a:ext cx="358006" cy="281758"/>
              </a:xfrm>
              <a:prstGeom prst="righ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Arrow: Left 54">
                <a:extLst>
                  <a:ext uri="{FF2B5EF4-FFF2-40B4-BE49-F238E27FC236}">
                    <a16:creationId xmlns:a16="http://schemas.microsoft.com/office/drawing/2014/main" id="{6DF8D7AB-CE80-4205-97BE-57689E5E0812}"/>
                  </a:ext>
                </a:extLst>
              </p:cNvPr>
              <p:cNvSpPr/>
              <p:nvPr/>
            </p:nvSpPr>
            <p:spPr>
              <a:xfrm>
                <a:off x="2001304" y="4732646"/>
                <a:ext cx="350453" cy="288642"/>
              </a:xfrm>
              <a:prstGeom prst="lef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7261158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Kestrel</a:t>
            </a:r>
          </a:p>
        </p:txBody>
      </p:sp>
      <p:sp>
        <p:nvSpPr>
          <p:cNvPr id="9" name="Rectangle: Rounded Corners 8">
            <a:extLst>
              <a:ext uri="{FF2B5EF4-FFF2-40B4-BE49-F238E27FC236}">
                <a16:creationId xmlns:a16="http://schemas.microsoft.com/office/drawing/2014/main" id="{DEE87932-A4CB-466C-9C4D-7409D6D5DA08}"/>
              </a:ext>
            </a:extLst>
          </p:cNvPr>
          <p:cNvSpPr/>
          <p:nvPr/>
        </p:nvSpPr>
        <p:spPr>
          <a:xfrm>
            <a:off x="204716" y="1133342"/>
            <a:ext cx="8734568" cy="867153"/>
          </a:xfrm>
          <a:prstGeom prst="round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Kestrel is a open source cross-platform web server based on </a:t>
            </a:r>
            <a:r>
              <a:rPr lang="en-US" sz="2400" dirty="0" err="1"/>
              <a:t>libuv</a:t>
            </a:r>
            <a:r>
              <a:rPr lang="en-US" sz="2400" dirty="0"/>
              <a:t>, a cross-platform asynchronous I/O library. </a:t>
            </a:r>
          </a:p>
        </p:txBody>
      </p:sp>
      <p:sp>
        <p:nvSpPr>
          <p:cNvPr id="11" name="Rectangle: Rounded Corners 10">
            <a:extLst>
              <a:ext uri="{FF2B5EF4-FFF2-40B4-BE49-F238E27FC236}">
                <a16:creationId xmlns:a16="http://schemas.microsoft.com/office/drawing/2014/main" id="{68F6DD37-6DC3-45BF-8FA8-D734C849E1CF}"/>
              </a:ext>
            </a:extLst>
          </p:cNvPr>
          <p:cNvSpPr/>
          <p:nvPr/>
        </p:nvSpPr>
        <p:spPr>
          <a:xfrm>
            <a:off x="245660" y="2249277"/>
            <a:ext cx="8734568" cy="867153"/>
          </a:xfrm>
          <a:prstGeom prst="roundRect">
            <a:avLst/>
          </a:prstGeom>
          <a:solidFill>
            <a:srgbClr val="00CC00"/>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Kestrel is designed to be run behind a proxy (for example IIS or Nginx) </a:t>
            </a:r>
          </a:p>
        </p:txBody>
      </p:sp>
      <p:sp>
        <p:nvSpPr>
          <p:cNvPr id="13" name="Rectangle: Rounded Corners 12">
            <a:extLst>
              <a:ext uri="{FF2B5EF4-FFF2-40B4-BE49-F238E27FC236}">
                <a16:creationId xmlns:a16="http://schemas.microsoft.com/office/drawing/2014/main" id="{FB011CD9-D7E7-4DCC-83A1-405BC6548107}"/>
              </a:ext>
            </a:extLst>
          </p:cNvPr>
          <p:cNvSpPr/>
          <p:nvPr/>
        </p:nvSpPr>
        <p:spPr>
          <a:xfrm>
            <a:off x="245660" y="3333751"/>
            <a:ext cx="8734568" cy="2295658"/>
          </a:xfrm>
          <a:prstGeom prst="round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ASP.NET Core ships with two different HTTP servers:</a:t>
            </a:r>
          </a:p>
          <a:p>
            <a:pPr marL="457200" indent="-457200">
              <a:buFont typeface="+mj-lt"/>
              <a:buAutoNum type="arabicPeriod"/>
            </a:pPr>
            <a:r>
              <a:rPr lang="en-US" sz="2400" dirty="0" err="1"/>
              <a:t>Microsoft.AspNetCore.Server.Kestrel</a:t>
            </a:r>
            <a:r>
              <a:rPr lang="en-US" sz="2400" dirty="0"/>
              <a:t> (AKA Kestrel, cross-platform)</a:t>
            </a:r>
          </a:p>
          <a:p>
            <a:pPr marL="457200" indent="-457200">
              <a:buFont typeface="+mj-lt"/>
              <a:buAutoNum type="arabicPeriod"/>
            </a:pPr>
            <a:r>
              <a:rPr lang="en-US" sz="2400" dirty="0" err="1"/>
              <a:t>Microsoft.AspNetCore.Server.HttpSys</a:t>
            </a:r>
            <a:r>
              <a:rPr lang="en-US" sz="2400" dirty="0"/>
              <a:t> (which contains </a:t>
            </a:r>
            <a:r>
              <a:rPr lang="en-US" sz="2400" dirty="0" err="1"/>
              <a:t>Microsoft.AspNetCore.Server.WebListener</a:t>
            </a:r>
            <a:r>
              <a:rPr lang="en-US" sz="2400" dirty="0"/>
              <a:t> and </a:t>
            </a:r>
            <a:r>
              <a:rPr lang="en-US" sz="2400" dirty="0" err="1"/>
              <a:t>Microsoft.Net.Http.Server</a:t>
            </a:r>
            <a:r>
              <a:rPr lang="en-US" sz="2400" dirty="0"/>
              <a:t>)</a:t>
            </a:r>
          </a:p>
        </p:txBody>
      </p:sp>
      <p:sp>
        <p:nvSpPr>
          <p:cNvPr id="15" name="Rectangle: Rounded Corners 14">
            <a:extLst>
              <a:ext uri="{FF2B5EF4-FFF2-40B4-BE49-F238E27FC236}">
                <a16:creationId xmlns:a16="http://schemas.microsoft.com/office/drawing/2014/main" id="{0CE68EF1-38BD-40FF-9783-7C6138F2C002}"/>
              </a:ext>
            </a:extLst>
          </p:cNvPr>
          <p:cNvSpPr/>
          <p:nvPr/>
        </p:nvSpPr>
        <p:spPr>
          <a:xfrm>
            <a:off x="245660" y="5772151"/>
            <a:ext cx="8734568" cy="838200"/>
          </a:xfrm>
          <a:prstGeom prst="roundRect">
            <a:avLst/>
          </a:prstGeom>
          <a:solidFill>
            <a:srgbClr val="E600E6"/>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The default web host for ASP.NET apps developed using Visual Studio is IIS Express</a:t>
            </a:r>
          </a:p>
        </p:txBody>
      </p:sp>
    </p:spTree>
    <p:extLst>
      <p:ext uri="{BB962C8B-B14F-4D97-AF65-F5344CB8AC3E}">
        <p14:creationId xmlns:p14="http://schemas.microsoft.com/office/powerpoint/2010/main" val="24665848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Kestrel</a:t>
            </a:r>
          </a:p>
        </p:txBody>
      </p:sp>
      <p:sp>
        <p:nvSpPr>
          <p:cNvPr id="9" name="Rectangle: Rounded Corners 8">
            <a:extLst>
              <a:ext uri="{FF2B5EF4-FFF2-40B4-BE49-F238E27FC236}">
                <a16:creationId xmlns:a16="http://schemas.microsoft.com/office/drawing/2014/main" id="{DEE87932-A4CB-466C-9C4D-7409D6D5DA08}"/>
              </a:ext>
            </a:extLst>
          </p:cNvPr>
          <p:cNvSpPr/>
          <p:nvPr/>
        </p:nvSpPr>
        <p:spPr>
          <a:xfrm>
            <a:off x="204716" y="1133342"/>
            <a:ext cx="8734568" cy="867153"/>
          </a:xfrm>
          <a:prstGeom prst="round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We may make use of Kestrel as a direct server or as a reverse proxy server  for IIS Express</a:t>
            </a:r>
          </a:p>
        </p:txBody>
      </p:sp>
      <p:sp>
        <p:nvSpPr>
          <p:cNvPr id="11" name="Rectangle: Rounded Corners 10">
            <a:extLst>
              <a:ext uri="{FF2B5EF4-FFF2-40B4-BE49-F238E27FC236}">
                <a16:creationId xmlns:a16="http://schemas.microsoft.com/office/drawing/2014/main" id="{68F6DD37-6DC3-45BF-8FA8-D734C849E1CF}"/>
              </a:ext>
            </a:extLst>
          </p:cNvPr>
          <p:cNvSpPr/>
          <p:nvPr/>
        </p:nvSpPr>
        <p:spPr>
          <a:xfrm>
            <a:off x="245660" y="3621703"/>
            <a:ext cx="8734568" cy="1693246"/>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2400" dirty="0"/>
              <a:t>A </a:t>
            </a:r>
            <a:r>
              <a:rPr lang="en-US" sz="2400" b="1" dirty="0"/>
              <a:t>reverse proxy server</a:t>
            </a:r>
            <a:r>
              <a:rPr lang="en-US" sz="2400" dirty="0"/>
              <a:t> is a type of </a:t>
            </a:r>
            <a:r>
              <a:rPr lang="en-US" sz="2400" b="1" dirty="0"/>
              <a:t>proxy server</a:t>
            </a:r>
            <a:r>
              <a:rPr lang="en-US" sz="2400" dirty="0"/>
              <a:t> that retrieves resources on behalf of a client from one or more </a:t>
            </a:r>
            <a:r>
              <a:rPr lang="en-US" sz="2400" b="1" dirty="0"/>
              <a:t>servers</a:t>
            </a:r>
            <a:r>
              <a:rPr lang="en-US" sz="2400" dirty="0"/>
              <a:t>. These resources are then returned to the client like they originated from the Web </a:t>
            </a:r>
            <a:r>
              <a:rPr lang="en-US" sz="2400" b="1" dirty="0"/>
              <a:t>server</a:t>
            </a:r>
            <a:r>
              <a:rPr lang="en-US" sz="2400" dirty="0"/>
              <a:t> itself.]</a:t>
            </a:r>
          </a:p>
        </p:txBody>
      </p:sp>
      <p:sp>
        <p:nvSpPr>
          <p:cNvPr id="8" name="TextBox 7">
            <a:extLst>
              <a:ext uri="{FF2B5EF4-FFF2-40B4-BE49-F238E27FC236}">
                <a16:creationId xmlns:a16="http://schemas.microsoft.com/office/drawing/2014/main" id="{4D234038-616F-4F1A-BD8B-B7EE8C7C8845}"/>
              </a:ext>
            </a:extLst>
          </p:cNvPr>
          <p:cNvSpPr txBox="1"/>
          <p:nvPr/>
        </p:nvSpPr>
        <p:spPr>
          <a:xfrm>
            <a:off x="371475" y="3196709"/>
            <a:ext cx="4572000" cy="400110"/>
          </a:xfrm>
          <a:prstGeom prst="rect">
            <a:avLst/>
          </a:prstGeom>
          <a:noFill/>
        </p:spPr>
        <p:txBody>
          <a:bodyPr wrap="square">
            <a:spAutoFit/>
          </a:bodyPr>
          <a:lstStyle/>
          <a:p>
            <a:r>
              <a:rPr lang="en-US" sz="2000" b="1" dirty="0">
                <a:solidFill>
                  <a:srgbClr val="FF0000"/>
                </a:solidFill>
              </a:rPr>
              <a:t>Reverse Proxy Server</a:t>
            </a:r>
            <a:r>
              <a:rPr lang="en-US" sz="2000" dirty="0">
                <a:solidFill>
                  <a:srgbClr val="FF0000"/>
                </a:solidFill>
              </a:rPr>
              <a:t> </a:t>
            </a:r>
            <a:endParaRPr lang="en-IN" sz="2000" dirty="0">
              <a:solidFill>
                <a:srgbClr val="FF0000"/>
              </a:solidFill>
            </a:endParaRPr>
          </a:p>
        </p:txBody>
      </p:sp>
      <p:pic>
        <p:nvPicPr>
          <p:cNvPr id="13314" name="Picture 2" descr="Web server implementations in ASP.NET Core | Microsoft Docs">
            <a:extLst>
              <a:ext uri="{FF2B5EF4-FFF2-40B4-BE49-F238E27FC236}">
                <a16:creationId xmlns:a16="http://schemas.microsoft.com/office/drawing/2014/main" id="{6E8C4243-C24F-4FA8-A415-1A48561BDA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5518628"/>
            <a:ext cx="6800850" cy="11299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Kestrel communicates directly with the Internet without a reverse proxy server">
            <a:extLst>
              <a:ext uri="{FF2B5EF4-FFF2-40B4-BE49-F238E27FC236}">
                <a16:creationId xmlns:a16="http://schemas.microsoft.com/office/drawing/2014/main" id="{77D2CFD8-87E2-4F68-B843-6EDE13610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9" y="2182254"/>
            <a:ext cx="5092673" cy="98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2845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HttpPlatformHandler</a:t>
            </a:r>
          </a:p>
        </p:txBody>
      </p:sp>
      <p:pic>
        <p:nvPicPr>
          <p:cNvPr id="34818" name="Picture 2"/>
          <p:cNvPicPr>
            <a:picLocks noChangeAspect="1" noChangeArrowheads="1"/>
          </p:cNvPicPr>
          <p:nvPr/>
        </p:nvPicPr>
        <p:blipFill>
          <a:blip r:embed="rId2"/>
          <a:srcRect/>
          <a:stretch>
            <a:fillRect/>
          </a:stretch>
        </p:blipFill>
        <p:spPr bwMode="auto">
          <a:xfrm>
            <a:off x="537752" y="1206233"/>
            <a:ext cx="888274" cy="2026832"/>
          </a:xfrm>
          <a:prstGeom prst="rect">
            <a:avLst/>
          </a:prstGeom>
          <a:noFill/>
          <a:ln w="9525">
            <a:noFill/>
            <a:miter lim="800000"/>
            <a:headEnd/>
            <a:tailEnd/>
          </a:ln>
        </p:spPr>
      </p:pic>
      <p:cxnSp>
        <p:nvCxnSpPr>
          <p:cNvPr id="6" name="Straight Arrow Connector 5"/>
          <p:cNvCxnSpPr/>
          <p:nvPr/>
        </p:nvCxnSpPr>
        <p:spPr>
          <a:xfrm flipV="1">
            <a:off x="1492286" y="2010887"/>
            <a:ext cx="888274" cy="13062"/>
          </a:xfrm>
          <a:prstGeom prst="straightConnector1">
            <a:avLst/>
          </a:prstGeom>
          <a:ln>
            <a:solidFill>
              <a:schemeClr val="bg1">
                <a:lumMod val="10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1" name="Rounded Rectangle 10"/>
          <p:cNvSpPr/>
          <p:nvPr/>
        </p:nvSpPr>
        <p:spPr>
          <a:xfrm>
            <a:off x="2432260" y="1461879"/>
            <a:ext cx="1240971" cy="1724297"/>
          </a:xfrm>
          <a:prstGeom prst="roundRect">
            <a:avLst/>
          </a:prstGeom>
          <a:solidFill>
            <a:srgbClr val="FF6D6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2">
                    <a:lumMod val="10000"/>
                  </a:schemeClr>
                </a:solidFill>
              </a:rPr>
              <a:t>IIS Express</a:t>
            </a:r>
          </a:p>
        </p:txBody>
      </p:sp>
      <p:sp>
        <p:nvSpPr>
          <p:cNvPr id="12" name="Rounded Rectangle 11"/>
          <p:cNvSpPr/>
          <p:nvPr/>
        </p:nvSpPr>
        <p:spPr>
          <a:xfrm>
            <a:off x="4705195" y="1579444"/>
            <a:ext cx="1554480" cy="1436915"/>
          </a:xfrm>
          <a:prstGeom prst="roundRect">
            <a:avLst/>
          </a:prstGeom>
          <a:solidFill>
            <a:srgbClr val="95D15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2">
                    <a:lumMod val="10000"/>
                  </a:schemeClr>
                </a:solidFill>
              </a:rPr>
              <a:t>Kestrel</a:t>
            </a:r>
          </a:p>
        </p:txBody>
      </p:sp>
      <p:sp>
        <p:nvSpPr>
          <p:cNvPr id="19" name="Rounded Rectangle 18"/>
          <p:cNvSpPr/>
          <p:nvPr/>
        </p:nvSpPr>
        <p:spPr>
          <a:xfrm>
            <a:off x="7426626" y="1409626"/>
            <a:ext cx="1105988" cy="1685110"/>
          </a:xfrm>
          <a:prstGeom prst="roundRect">
            <a:avLst/>
          </a:prstGeom>
          <a:solidFill>
            <a:srgbClr val="0066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2">
                    <a:lumMod val="10000"/>
                  </a:schemeClr>
                </a:solidFill>
              </a:rPr>
              <a:t>App</a:t>
            </a:r>
          </a:p>
        </p:txBody>
      </p:sp>
      <p:cxnSp>
        <p:nvCxnSpPr>
          <p:cNvPr id="28" name="Straight Arrow Connector 27"/>
          <p:cNvCxnSpPr/>
          <p:nvPr/>
        </p:nvCxnSpPr>
        <p:spPr>
          <a:xfrm flipV="1">
            <a:off x="6381596" y="1975685"/>
            <a:ext cx="888274" cy="13062"/>
          </a:xfrm>
          <a:prstGeom prst="straightConnector1">
            <a:avLst/>
          </a:prstGeom>
          <a:ln>
            <a:solidFill>
              <a:schemeClr val="bg1">
                <a:lumMod val="10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3721128" y="2576576"/>
            <a:ext cx="926911" cy="0"/>
          </a:xfrm>
          <a:prstGeom prst="straightConnector1">
            <a:avLst/>
          </a:prstGeom>
          <a:ln>
            <a:solidFill>
              <a:schemeClr val="bg2">
                <a:lumMod val="10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342959" y="2576576"/>
            <a:ext cx="926911" cy="0"/>
          </a:xfrm>
          <a:prstGeom prst="straightConnector1">
            <a:avLst/>
          </a:prstGeom>
          <a:ln>
            <a:solidFill>
              <a:schemeClr val="bg2">
                <a:lumMod val="10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1406976" y="2576576"/>
            <a:ext cx="926911" cy="0"/>
          </a:xfrm>
          <a:prstGeom prst="straightConnector1">
            <a:avLst/>
          </a:prstGeom>
          <a:ln>
            <a:solidFill>
              <a:schemeClr val="bg2">
                <a:lumMod val="10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745076" y="1988747"/>
            <a:ext cx="888274" cy="13062"/>
          </a:xfrm>
          <a:prstGeom prst="straightConnector1">
            <a:avLst/>
          </a:prstGeom>
          <a:ln>
            <a:solidFill>
              <a:schemeClr val="bg1">
                <a:lumMod val="10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4" name="Rectangle: Rounded Corners 13">
            <a:extLst>
              <a:ext uri="{FF2B5EF4-FFF2-40B4-BE49-F238E27FC236}">
                <a16:creationId xmlns:a16="http://schemas.microsoft.com/office/drawing/2014/main" id="{036BE56F-5F02-44C7-B39F-63580C4B187C}"/>
              </a:ext>
            </a:extLst>
          </p:cNvPr>
          <p:cNvSpPr/>
          <p:nvPr/>
        </p:nvSpPr>
        <p:spPr>
          <a:xfrm>
            <a:off x="245660" y="4565578"/>
            <a:ext cx="8734568" cy="597677"/>
          </a:xfrm>
          <a:prstGeom prst="round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err="1"/>
              <a:t>HttpPlatformHandler</a:t>
            </a:r>
            <a:r>
              <a:rPr lang="en-US" sz="2400" dirty="0"/>
              <a:t>, essentially, forward all requests to Kestrel. </a:t>
            </a:r>
          </a:p>
        </p:txBody>
      </p:sp>
      <p:sp>
        <p:nvSpPr>
          <p:cNvPr id="15" name="Rectangle: Rounded Corners 14">
            <a:extLst>
              <a:ext uri="{FF2B5EF4-FFF2-40B4-BE49-F238E27FC236}">
                <a16:creationId xmlns:a16="http://schemas.microsoft.com/office/drawing/2014/main" id="{6F15B12B-AC3A-44DE-AC9F-DD3136D44519}"/>
              </a:ext>
            </a:extLst>
          </p:cNvPr>
          <p:cNvSpPr/>
          <p:nvPr/>
        </p:nvSpPr>
        <p:spPr>
          <a:xfrm>
            <a:off x="245660" y="4499063"/>
            <a:ext cx="8734568" cy="118186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IIS Express (and IIS for that matter) will not run ASP.NET themselves anymore. Instead, they will act as proxies that simply pass requests and responses back and forth from Kestrel. </a:t>
            </a:r>
          </a:p>
        </p:txBody>
      </p:sp>
      <p:sp>
        <p:nvSpPr>
          <p:cNvPr id="16" name="Rectangle: Rounded Corners 15">
            <a:extLst>
              <a:ext uri="{FF2B5EF4-FFF2-40B4-BE49-F238E27FC236}">
                <a16:creationId xmlns:a16="http://schemas.microsoft.com/office/drawing/2014/main" id="{4FA16D28-D686-44A3-95CF-B9F5C99E3C6F}"/>
              </a:ext>
            </a:extLst>
          </p:cNvPr>
          <p:cNvSpPr/>
          <p:nvPr/>
        </p:nvSpPr>
        <p:spPr>
          <a:xfrm>
            <a:off x="198756" y="5847590"/>
            <a:ext cx="8734568" cy="772410"/>
          </a:xfrm>
          <a:prstGeom prst="round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There is still advantage of using IIS, specifically it gives you security configuration, kernel-level caching, </a:t>
            </a:r>
            <a:r>
              <a:rPr lang="en-US" sz="2400" dirty="0" err="1"/>
              <a:t>etc</a:t>
            </a:r>
            <a:endParaRPr lang="en-US" sz="2400" dirty="0"/>
          </a:p>
        </p:txBody>
      </p:sp>
      <p:sp>
        <p:nvSpPr>
          <p:cNvPr id="23" name="Rectangle: Rounded Corners 22">
            <a:extLst>
              <a:ext uri="{FF2B5EF4-FFF2-40B4-BE49-F238E27FC236}">
                <a16:creationId xmlns:a16="http://schemas.microsoft.com/office/drawing/2014/main" id="{9BCB8CDB-EFF6-40CB-89EB-9BF44CD4B92B}"/>
              </a:ext>
            </a:extLst>
          </p:cNvPr>
          <p:cNvSpPr/>
          <p:nvPr/>
        </p:nvSpPr>
        <p:spPr>
          <a:xfrm>
            <a:off x="245660" y="3558678"/>
            <a:ext cx="8734568" cy="772410"/>
          </a:xfrm>
          <a:prstGeom prst="round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err="1"/>
              <a:t>HttpPlatformHandler</a:t>
            </a:r>
            <a:r>
              <a:rPr lang="en-US" sz="2400" dirty="0"/>
              <a:t>, essentially, forward all requests to Kestrel. </a:t>
            </a:r>
          </a:p>
        </p:txBody>
      </p:sp>
    </p:spTree>
    <p:extLst>
      <p:ext uri="{BB962C8B-B14F-4D97-AF65-F5344CB8AC3E}">
        <p14:creationId xmlns:p14="http://schemas.microsoft.com/office/powerpoint/2010/main" val="4385607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5660" y="1057276"/>
            <a:ext cx="8679976" cy="5589184"/>
          </a:xfrm>
        </p:spPr>
        <p:txBody>
          <a:bodyPr/>
          <a:lstStyle/>
          <a:p>
            <a:r>
              <a:rPr lang="en-US" sz="1600" dirty="0"/>
              <a:t>ASP.NET Core &amp; Kestrel combined are a whole new request pipeline for how ASP.NET requests work. </a:t>
            </a:r>
          </a:p>
          <a:p>
            <a:r>
              <a:rPr lang="en-US" sz="1600" b="1" dirty="0">
                <a:solidFill>
                  <a:srgbClr val="000099"/>
                </a:solidFill>
              </a:rPr>
              <a:t>Changed Roles</a:t>
            </a:r>
          </a:p>
          <a:p>
            <a:pPr lvl="1"/>
            <a:r>
              <a:rPr lang="en-US" dirty="0"/>
              <a:t>HTTP modules &amp; handlers have been replaced with simple middleware (IIS and Kestrel). </a:t>
            </a:r>
          </a:p>
          <a:p>
            <a:pPr lvl="1"/>
            <a:r>
              <a:rPr lang="en-US" dirty="0"/>
              <a:t>Security is being handled by IIS, as earlier</a:t>
            </a:r>
          </a:p>
          <a:p>
            <a:pPr lvl="1"/>
            <a:r>
              <a:rPr lang="en-US" dirty="0"/>
              <a:t>Kestrel is working as Full Fledged web server</a:t>
            </a:r>
          </a:p>
          <a:p>
            <a:r>
              <a:rPr lang="en-US" sz="1600" b="1" dirty="0">
                <a:solidFill>
                  <a:srgbClr val="000099"/>
                </a:solidFill>
              </a:rPr>
              <a:t>Performance and Speed: </a:t>
            </a:r>
          </a:p>
          <a:p>
            <a:pPr lvl="1"/>
            <a:r>
              <a:rPr lang="en-US" dirty="0">
                <a:solidFill>
                  <a:srgbClr val="000099"/>
                </a:solidFill>
              </a:rPr>
              <a:t>Kestrel  makes use of </a:t>
            </a:r>
            <a:r>
              <a:rPr lang="en-US" dirty="0" err="1">
                <a:solidFill>
                  <a:srgbClr val="000099"/>
                </a:solidFill>
              </a:rPr>
              <a:t>async</a:t>
            </a:r>
            <a:r>
              <a:rPr lang="en-US" dirty="0"/>
              <a:t> operations, thereby improving the performance</a:t>
            </a:r>
            <a:endParaRPr lang="en-US" sz="1600" dirty="0"/>
          </a:p>
          <a:p>
            <a:pPr lvl="1"/>
            <a:r>
              <a:rPr lang="en-US" dirty="0">
                <a:solidFill>
                  <a:srgbClr val="000099"/>
                </a:solidFill>
              </a:rPr>
              <a:t>The entire </a:t>
            </a:r>
            <a:r>
              <a:rPr lang="en-US" dirty="0" err="1">
                <a:solidFill>
                  <a:srgbClr val="000099"/>
                </a:solidFill>
              </a:rPr>
              <a:t>System.Web</a:t>
            </a:r>
            <a:r>
              <a:rPr lang="en-US" dirty="0">
                <a:solidFill>
                  <a:srgbClr val="000099"/>
                </a:solidFill>
              </a:rPr>
              <a:t> namespace is gone</a:t>
            </a:r>
            <a:r>
              <a:rPr lang="en-US" dirty="0"/>
              <a:t>. So,  no longer dependency on Windows based operating systems</a:t>
            </a:r>
          </a:p>
          <a:p>
            <a:r>
              <a:rPr lang="en-US" sz="1600" b="1" dirty="0">
                <a:solidFill>
                  <a:srgbClr val="000099"/>
                </a:solidFill>
              </a:rPr>
              <a:t>Cross Platform</a:t>
            </a:r>
          </a:p>
          <a:p>
            <a:pPr lvl="1"/>
            <a:r>
              <a:rPr lang="en-US" dirty="0"/>
              <a:t>As a developer, I can write my ASP.NET application and deploy it to Windows or Linux either one. Kestrel works as my web server on both. However, it is still recommended to use IIS, Apache, or NGINX as a reverse proxy in front of it.</a:t>
            </a:r>
          </a:p>
        </p:txBody>
      </p:sp>
      <p:sp>
        <p:nvSpPr>
          <p:cNvPr id="3" name="Title 2"/>
          <p:cNvSpPr>
            <a:spLocks noGrp="1"/>
          </p:cNvSpPr>
          <p:nvPr>
            <p:ph type="title"/>
          </p:nvPr>
        </p:nvSpPr>
        <p:spPr/>
        <p:txBody>
          <a:bodyPr/>
          <a:lstStyle/>
          <a:p>
            <a:r>
              <a:rPr lang="en-US" dirty="0"/>
              <a:t>Why Kestrel and IIS?</a:t>
            </a:r>
          </a:p>
        </p:txBody>
      </p:sp>
    </p:spTree>
    <p:extLst>
      <p:ext uri="{BB962C8B-B14F-4D97-AF65-F5344CB8AC3E}">
        <p14:creationId xmlns:p14="http://schemas.microsoft.com/office/powerpoint/2010/main" val="11789077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DFE4CA-BCD7-4B92-BC65-A7F2C70BDD47}"/>
              </a:ext>
            </a:extLst>
          </p:cNvPr>
          <p:cNvSpPr>
            <a:spLocks noGrp="1"/>
          </p:cNvSpPr>
          <p:nvPr>
            <p:ph idx="1"/>
          </p:nvPr>
        </p:nvSpPr>
        <p:spPr/>
        <p:txBody>
          <a:bodyPr/>
          <a:lstStyle/>
          <a:p>
            <a:r>
              <a:rPr lang="en-US" dirty="0"/>
              <a:t>There are 2 hosting models:</a:t>
            </a:r>
          </a:p>
          <a:p>
            <a:pPr lvl="1"/>
            <a:r>
              <a:rPr lang="en-US" b="1" dirty="0" err="1"/>
              <a:t>InProcess</a:t>
            </a:r>
            <a:r>
              <a:rPr lang="en-US" b="1" dirty="0"/>
              <a:t> Hosting</a:t>
            </a:r>
            <a:br>
              <a:rPr lang="en-US" b="1" dirty="0"/>
            </a:br>
            <a:r>
              <a:rPr lang="en-US" dirty="0"/>
              <a:t>(Host an ASP.NET Core app inside of the IIS worker process (w3wp.exe), called the in-process hosting model.). </a:t>
            </a:r>
            <a:br>
              <a:rPr lang="en-US" dirty="0"/>
            </a:br>
            <a:r>
              <a:rPr lang="en-US" dirty="0"/>
              <a:t>So, essentially </a:t>
            </a:r>
            <a:r>
              <a:rPr lang="en-US" dirty="0" err="1"/>
              <a:t>iis</a:t>
            </a:r>
            <a:r>
              <a:rPr lang="en-US" dirty="0"/>
              <a:t> worker process is managing the application.</a:t>
            </a:r>
          </a:p>
          <a:p>
            <a:pPr lvl="1"/>
            <a:r>
              <a:rPr lang="en-US" b="1" dirty="0" err="1"/>
              <a:t>OutOfProcess</a:t>
            </a:r>
            <a:r>
              <a:rPr lang="en-US" b="1" dirty="0"/>
              <a:t> Hosting</a:t>
            </a:r>
            <a:br>
              <a:rPr lang="en-US" dirty="0"/>
            </a:br>
            <a:r>
              <a:rPr lang="en-US" dirty="0"/>
              <a:t>(Forward web requests to a backend ASP.NET Core app running the Kestrel server, called the out-of-process hosting model.)</a:t>
            </a:r>
          </a:p>
          <a:p>
            <a:r>
              <a:rPr lang="en-US" dirty="0"/>
              <a:t>ASP.NET Core apps default to the in-process hosting model.</a:t>
            </a:r>
          </a:p>
          <a:p>
            <a:r>
              <a:rPr lang="en-US" dirty="0"/>
              <a:t>In .</a:t>
            </a:r>
            <a:r>
              <a:rPr lang="en-US" dirty="0" err="1"/>
              <a:t>csProj</a:t>
            </a:r>
            <a:r>
              <a:rPr lang="en-US" dirty="0"/>
              <a:t>,  </a:t>
            </a:r>
            <a:br>
              <a:rPr lang="en-US" dirty="0"/>
            </a:br>
            <a:r>
              <a:rPr lang="en-US" dirty="0"/>
              <a:t>	we have the section for hosting model </a:t>
            </a:r>
          </a:p>
          <a:p>
            <a:endParaRPr lang="en-US" dirty="0"/>
          </a:p>
          <a:p>
            <a:endParaRPr lang="en-US" dirty="0"/>
          </a:p>
          <a:p>
            <a:endParaRPr lang="en-US" dirty="0"/>
          </a:p>
          <a:p>
            <a:r>
              <a:rPr lang="en-US" dirty="0"/>
              <a:t>If the </a:t>
            </a:r>
            <a:r>
              <a:rPr lang="en-US" dirty="0">
                <a:solidFill>
                  <a:srgbClr val="000099"/>
                </a:solidFill>
              </a:rPr>
              <a:t>&lt;</a:t>
            </a:r>
            <a:r>
              <a:rPr lang="en-US" dirty="0" err="1">
                <a:solidFill>
                  <a:srgbClr val="000099"/>
                </a:solidFill>
              </a:rPr>
              <a:t>AspNetCoreHostingModel</a:t>
            </a:r>
            <a:r>
              <a:rPr lang="en-US" dirty="0">
                <a:solidFill>
                  <a:srgbClr val="000099"/>
                </a:solidFill>
              </a:rPr>
              <a:t>&gt; </a:t>
            </a:r>
            <a:r>
              <a:rPr lang="en-US" dirty="0"/>
              <a:t>property isn't present in the file, the default value is </a:t>
            </a:r>
            <a:r>
              <a:rPr lang="en-US" dirty="0" err="1"/>
              <a:t>InProcess</a:t>
            </a:r>
            <a:r>
              <a:rPr lang="en-US" dirty="0"/>
              <a:t>. </a:t>
            </a:r>
          </a:p>
          <a:p>
            <a:endParaRPr lang="en-US" dirty="0"/>
          </a:p>
          <a:p>
            <a:endParaRPr lang="en-US" dirty="0"/>
          </a:p>
          <a:p>
            <a:pPr lvl="1"/>
            <a:endParaRPr lang="en-US" dirty="0"/>
          </a:p>
        </p:txBody>
      </p:sp>
      <p:sp>
        <p:nvSpPr>
          <p:cNvPr id="3" name="Title 2">
            <a:extLst>
              <a:ext uri="{FF2B5EF4-FFF2-40B4-BE49-F238E27FC236}">
                <a16:creationId xmlns:a16="http://schemas.microsoft.com/office/drawing/2014/main" id="{CE3C4C27-5A75-46D1-B931-FF935A009080}"/>
              </a:ext>
            </a:extLst>
          </p:cNvPr>
          <p:cNvSpPr>
            <a:spLocks noGrp="1"/>
          </p:cNvSpPr>
          <p:nvPr>
            <p:ph type="title"/>
          </p:nvPr>
        </p:nvSpPr>
        <p:spPr/>
        <p:txBody>
          <a:bodyPr/>
          <a:lstStyle/>
          <a:p>
            <a:r>
              <a:rPr lang="en-US" dirty="0"/>
              <a:t>Hosting Model</a:t>
            </a:r>
          </a:p>
        </p:txBody>
      </p:sp>
      <p:pic>
        <p:nvPicPr>
          <p:cNvPr id="8" name="Picture 7">
            <a:extLst>
              <a:ext uri="{FF2B5EF4-FFF2-40B4-BE49-F238E27FC236}">
                <a16:creationId xmlns:a16="http://schemas.microsoft.com/office/drawing/2014/main" id="{88D4A5B1-0799-4D8A-A363-F244CBDA5C8A}"/>
              </a:ext>
            </a:extLst>
          </p:cNvPr>
          <p:cNvPicPr>
            <a:picLocks noChangeAspect="1"/>
          </p:cNvPicPr>
          <p:nvPr/>
        </p:nvPicPr>
        <p:blipFill>
          <a:blip r:embed="rId2"/>
          <a:stretch>
            <a:fillRect/>
          </a:stretch>
        </p:blipFill>
        <p:spPr>
          <a:xfrm>
            <a:off x="1615939" y="4578314"/>
            <a:ext cx="5283472" cy="1378021"/>
          </a:xfrm>
          <a:prstGeom prst="rect">
            <a:avLst/>
          </a:prstGeom>
        </p:spPr>
      </p:pic>
    </p:spTree>
    <p:extLst>
      <p:ext uri="{BB962C8B-B14F-4D97-AF65-F5344CB8AC3E}">
        <p14:creationId xmlns:p14="http://schemas.microsoft.com/office/powerpoint/2010/main" val="41660828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DFE4CA-BCD7-4B92-BC65-A7F2C70BDD47}"/>
              </a:ext>
            </a:extLst>
          </p:cNvPr>
          <p:cNvSpPr>
            <a:spLocks noGrp="1"/>
          </p:cNvSpPr>
          <p:nvPr>
            <p:ph idx="1"/>
          </p:nvPr>
        </p:nvSpPr>
        <p:spPr/>
        <p:txBody>
          <a:bodyPr/>
          <a:lstStyle/>
          <a:p>
            <a:pPr marL="0" indent="0">
              <a:buNone/>
            </a:pPr>
            <a:r>
              <a:rPr lang="en-US" sz="2000" b="1" dirty="0"/>
              <a:t>Reference: </a:t>
            </a:r>
          </a:p>
          <a:p>
            <a:r>
              <a:rPr lang="en-US" dirty="0">
                <a:hlinkClick r:id="rId2"/>
              </a:rPr>
              <a:t>In-process hosting with IIS and ASP.NET Core | Microsoft Docs</a:t>
            </a:r>
            <a:endParaRPr lang="en-US" dirty="0"/>
          </a:p>
          <a:p>
            <a:endParaRPr lang="en-US" dirty="0"/>
          </a:p>
          <a:p>
            <a:r>
              <a:rPr lang="en-US" dirty="0">
                <a:hlinkClick r:id="rId3"/>
              </a:rPr>
              <a:t>Out-of-process hosting with IIS and ASP.NET Core | Microsoft Docs</a:t>
            </a:r>
            <a:endParaRPr lang="en-US" dirty="0"/>
          </a:p>
        </p:txBody>
      </p:sp>
      <p:sp>
        <p:nvSpPr>
          <p:cNvPr id="3" name="Title 2">
            <a:extLst>
              <a:ext uri="{FF2B5EF4-FFF2-40B4-BE49-F238E27FC236}">
                <a16:creationId xmlns:a16="http://schemas.microsoft.com/office/drawing/2014/main" id="{CE3C4C27-5A75-46D1-B931-FF935A009080}"/>
              </a:ext>
            </a:extLst>
          </p:cNvPr>
          <p:cNvSpPr>
            <a:spLocks noGrp="1"/>
          </p:cNvSpPr>
          <p:nvPr>
            <p:ph type="title"/>
          </p:nvPr>
        </p:nvSpPr>
        <p:spPr/>
        <p:txBody>
          <a:bodyPr/>
          <a:lstStyle/>
          <a:p>
            <a:r>
              <a:rPr lang="en-US" dirty="0"/>
              <a:t>Hosting Model</a:t>
            </a:r>
          </a:p>
        </p:txBody>
      </p:sp>
    </p:spTree>
    <p:extLst>
      <p:ext uri="{BB962C8B-B14F-4D97-AF65-F5344CB8AC3E}">
        <p14:creationId xmlns:p14="http://schemas.microsoft.com/office/powerpoint/2010/main" val="330387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0669FE-BB0E-46CE-9636-33A90469E348}"/>
              </a:ext>
            </a:extLst>
          </p:cNvPr>
          <p:cNvSpPr>
            <a:spLocks noGrp="1"/>
          </p:cNvSpPr>
          <p:nvPr>
            <p:ph idx="1"/>
          </p:nvPr>
        </p:nvSpPr>
        <p:spPr>
          <a:xfrm>
            <a:off x="245659" y="1057276"/>
            <a:ext cx="5383615" cy="5589184"/>
          </a:xfrm>
        </p:spPr>
        <p:txBody>
          <a:bodyPr/>
          <a:lstStyle/>
          <a:p>
            <a:r>
              <a:rPr lang="en-US" sz="1800" dirty="0"/>
              <a:t>Limiting hosting possibilities (IIS only)</a:t>
            </a:r>
          </a:p>
          <a:p>
            <a:endParaRPr lang="en-IN" dirty="0"/>
          </a:p>
          <a:p>
            <a:r>
              <a:rPr lang="en-US" sz="1800" dirty="0"/>
              <a:t>Dependency on IIS environment (System.Web)</a:t>
            </a:r>
          </a:p>
          <a:p>
            <a:endParaRPr lang="en-IN" dirty="0"/>
          </a:p>
          <a:p>
            <a:endParaRPr lang="en-IN" dirty="0"/>
          </a:p>
          <a:p>
            <a:r>
              <a:rPr lang="en-US" sz="1800" dirty="0"/>
              <a:t>Resource Incentive: Requires full blown .Net Framework – it's so expensive that typically it consume 30k bytes of memory per request and response</a:t>
            </a:r>
          </a:p>
          <a:p>
            <a:endParaRPr lang="en-US" dirty="0">
              <a:latin typeface="Segoe UI" panose="020B0502040204020203" pitchFamily="34" charset="0"/>
              <a:cs typeface="Segoe UI" panose="020B0502040204020203" pitchFamily="34" charset="0"/>
            </a:endParaRPr>
          </a:p>
          <a:p>
            <a:endParaRPr lang="en-US" sz="1800" dirty="0"/>
          </a:p>
          <a:p>
            <a:r>
              <a:rPr lang="en-US" sz="1800" dirty="0"/>
              <a:t>Hard to optimize light high performance apps</a:t>
            </a:r>
          </a:p>
          <a:p>
            <a:endParaRPr lang="en-US" sz="1800" dirty="0"/>
          </a:p>
          <a:p>
            <a:endParaRPr lang="en-IN" dirty="0"/>
          </a:p>
          <a:p>
            <a:endParaRPr lang="en-IN" dirty="0"/>
          </a:p>
        </p:txBody>
      </p:sp>
      <p:sp>
        <p:nvSpPr>
          <p:cNvPr id="3" name="Title 2">
            <a:extLst>
              <a:ext uri="{FF2B5EF4-FFF2-40B4-BE49-F238E27FC236}">
                <a16:creationId xmlns:a16="http://schemas.microsoft.com/office/drawing/2014/main" id="{585A5197-D623-4F0F-A904-4394941591C6}"/>
              </a:ext>
            </a:extLst>
          </p:cNvPr>
          <p:cNvSpPr>
            <a:spLocks noGrp="1"/>
          </p:cNvSpPr>
          <p:nvPr>
            <p:ph type="title"/>
          </p:nvPr>
        </p:nvSpPr>
        <p:spPr/>
        <p:txBody>
          <a:bodyPr/>
          <a:lstStyle/>
          <a:p>
            <a:r>
              <a:rPr lang="en-US" dirty="0"/>
              <a:t>Problems with .Net Architecture</a:t>
            </a:r>
            <a:endParaRPr lang="en-IN" dirty="0"/>
          </a:p>
        </p:txBody>
      </p:sp>
      <p:sp>
        <p:nvSpPr>
          <p:cNvPr id="4" name="Speech Bubble: Rectangle with Corners Rounded 3">
            <a:extLst>
              <a:ext uri="{FF2B5EF4-FFF2-40B4-BE49-F238E27FC236}">
                <a16:creationId xmlns:a16="http://schemas.microsoft.com/office/drawing/2014/main" id="{253CA680-572A-40B8-9F36-E5ED04042989}"/>
              </a:ext>
            </a:extLst>
          </p:cNvPr>
          <p:cNvSpPr/>
          <p:nvPr/>
        </p:nvSpPr>
        <p:spPr>
          <a:xfrm>
            <a:off x="5747413" y="2020886"/>
            <a:ext cx="3150927" cy="563562"/>
          </a:xfrm>
          <a:prstGeom prst="wedgeRoundRectCallout">
            <a:avLst>
              <a:gd name="adj1" fmla="val -57689"/>
              <a:gd name="adj2" fmla="val -41363"/>
              <a:gd name="adj3" fmla="val 16667"/>
            </a:avLst>
          </a:prstGeom>
          <a:solidFill>
            <a:schemeClr val="tx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bg2">
                    <a:lumMod val="10000"/>
                  </a:schemeClr>
                </a:solidFill>
                <a:latin typeface="Segoe UI" panose="020B0502040204020203" pitchFamily="34" charset="0"/>
                <a:cs typeface="Segoe UI" panose="020B0502040204020203" pitchFamily="34" charset="0"/>
              </a:rPr>
              <a:t>System.Web namespace contains types that enable browser/server communication</a:t>
            </a:r>
          </a:p>
        </p:txBody>
      </p:sp>
      <p:sp>
        <p:nvSpPr>
          <p:cNvPr id="5" name="Speech Bubble: Rectangle 4">
            <a:extLst>
              <a:ext uri="{FF2B5EF4-FFF2-40B4-BE49-F238E27FC236}">
                <a16:creationId xmlns:a16="http://schemas.microsoft.com/office/drawing/2014/main" id="{2629980A-ABF9-49D9-94C0-6F3040FB1DAB}"/>
              </a:ext>
            </a:extLst>
          </p:cNvPr>
          <p:cNvSpPr/>
          <p:nvPr/>
        </p:nvSpPr>
        <p:spPr>
          <a:xfrm>
            <a:off x="5726940" y="2703512"/>
            <a:ext cx="3191871" cy="862009"/>
          </a:xfrm>
          <a:prstGeom prst="wedgeRectCallout">
            <a:avLst>
              <a:gd name="adj1" fmla="val 2432"/>
              <a:gd name="adj2" fmla="val -43949"/>
            </a:avLst>
          </a:prstGeom>
          <a:solidFill>
            <a:schemeClr val="tx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IN" sz="1200" dirty="0">
                <a:solidFill>
                  <a:schemeClr val="bg2">
                    <a:lumMod val="10000"/>
                  </a:schemeClr>
                </a:solidFill>
                <a:latin typeface="Segoe UI" panose="020B0502040204020203" pitchFamily="34" charset="0"/>
                <a:cs typeface="Segoe UI" panose="020B0502040204020203" pitchFamily="34" charset="0"/>
              </a:rPr>
              <a:t>Child namespaces include types that support ASP.NET forms authentication, application services, data caching on the server etc..</a:t>
            </a:r>
          </a:p>
        </p:txBody>
      </p:sp>
    </p:spTree>
    <p:extLst>
      <p:ext uri="{BB962C8B-B14F-4D97-AF65-F5344CB8AC3E}">
        <p14:creationId xmlns:p14="http://schemas.microsoft.com/office/powerpoint/2010/main" val="135561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EE3362-F01E-467A-9C65-5345D6FE6706}"/>
              </a:ext>
            </a:extLst>
          </p:cNvPr>
          <p:cNvSpPr>
            <a:spLocks noGrp="1"/>
          </p:cNvSpPr>
          <p:nvPr>
            <p:ph type="title"/>
          </p:nvPr>
        </p:nvSpPr>
        <p:spPr/>
        <p:txBody>
          <a:bodyPr/>
          <a:lstStyle/>
          <a:p>
            <a:r>
              <a:rPr lang="en-US" dirty="0"/>
              <a:t>Demo: Hosting Model</a:t>
            </a:r>
          </a:p>
        </p:txBody>
      </p:sp>
      <p:sp>
        <p:nvSpPr>
          <p:cNvPr id="4" name="Rectangle: Rounded Corners 3">
            <a:extLst>
              <a:ext uri="{FF2B5EF4-FFF2-40B4-BE49-F238E27FC236}">
                <a16:creationId xmlns:a16="http://schemas.microsoft.com/office/drawing/2014/main" id="{1F2A2F70-F0B6-45FF-8308-0514C44A3051}"/>
              </a:ext>
            </a:extLst>
          </p:cNvPr>
          <p:cNvSpPr/>
          <p:nvPr/>
        </p:nvSpPr>
        <p:spPr>
          <a:xfrm>
            <a:off x="245660" y="1171977"/>
            <a:ext cx="8693624" cy="5428848"/>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75569F-5256-48B8-A945-3515092C8659}"/>
              </a:ext>
            </a:extLst>
          </p:cNvPr>
          <p:cNvSpPr/>
          <p:nvPr/>
        </p:nvSpPr>
        <p:spPr>
          <a:xfrm>
            <a:off x="721217" y="1534406"/>
            <a:ext cx="7701566" cy="4473019"/>
          </a:xfrm>
          <a:prstGeom prst="rect">
            <a:avLst/>
          </a:prstGeom>
        </p:spPr>
        <p:txBody>
          <a:bodyPr wrap="square">
            <a:spAutoFit/>
          </a:bodyPr>
          <a:lstStyle/>
          <a:p>
            <a:r>
              <a:rPr lang="en-US" dirty="0">
                <a:solidFill>
                  <a:schemeClr val="bg2">
                    <a:lumMod val="10000"/>
                  </a:schemeClr>
                </a:solidFill>
              </a:rPr>
              <a:t>Analyze the different Hosting Models by</a:t>
            </a:r>
          </a:p>
          <a:p>
            <a:pPr>
              <a:lnSpc>
                <a:spcPct val="150000"/>
              </a:lnSpc>
            </a:pPr>
            <a:r>
              <a:rPr lang="en-US" dirty="0">
                <a:solidFill>
                  <a:schemeClr val="bg2">
                    <a:lumMod val="10000"/>
                  </a:schemeClr>
                </a:solidFill>
              </a:rPr>
              <a:t>1	Create Default Project</a:t>
            </a:r>
          </a:p>
          <a:p>
            <a:pPr>
              <a:lnSpc>
                <a:spcPct val="150000"/>
              </a:lnSpc>
            </a:pPr>
            <a:r>
              <a:rPr lang="en-US" dirty="0">
                <a:solidFill>
                  <a:schemeClr val="bg2">
                    <a:lumMod val="10000"/>
                  </a:schemeClr>
                </a:solidFill>
              </a:rPr>
              <a:t>2	Hosting Model</a:t>
            </a:r>
          </a:p>
          <a:p>
            <a:pPr>
              <a:lnSpc>
                <a:spcPct val="150000"/>
              </a:lnSpc>
            </a:pPr>
            <a:r>
              <a:rPr lang="en-US" dirty="0">
                <a:solidFill>
                  <a:schemeClr val="bg2">
                    <a:lumMod val="10000"/>
                  </a:schemeClr>
                </a:solidFill>
              </a:rPr>
              <a:t>2.1		Using Command Line</a:t>
            </a:r>
          </a:p>
          <a:p>
            <a:pPr>
              <a:lnSpc>
                <a:spcPct val="150000"/>
              </a:lnSpc>
            </a:pPr>
            <a:r>
              <a:rPr lang="en-US" dirty="0">
                <a:solidFill>
                  <a:schemeClr val="bg2">
                    <a:lumMod val="10000"/>
                  </a:schemeClr>
                </a:solidFill>
              </a:rPr>
              <a:t>2.2		In-Process Hosting</a:t>
            </a:r>
          </a:p>
          <a:p>
            <a:pPr>
              <a:lnSpc>
                <a:spcPct val="150000"/>
              </a:lnSpc>
            </a:pPr>
            <a:r>
              <a:rPr lang="en-US" dirty="0">
                <a:solidFill>
                  <a:schemeClr val="bg2">
                    <a:lumMod val="10000"/>
                  </a:schemeClr>
                </a:solidFill>
              </a:rPr>
              <a:t>	2.2.1	Using Visual Studio</a:t>
            </a:r>
          </a:p>
          <a:p>
            <a:pPr>
              <a:lnSpc>
                <a:spcPct val="150000"/>
              </a:lnSpc>
            </a:pPr>
            <a:r>
              <a:rPr lang="en-US" dirty="0">
                <a:solidFill>
                  <a:schemeClr val="bg2">
                    <a:lumMod val="10000"/>
                  </a:schemeClr>
                </a:solidFill>
              </a:rPr>
              <a:t>	2.2.2	Using </a:t>
            </a:r>
            <a:r>
              <a:rPr lang="en-US" dirty="0" err="1">
                <a:solidFill>
                  <a:schemeClr val="bg2">
                    <a:lumMod val="10000"/>
                  </a:schemeClr>
                </a:solidFill>
              </a:rPr>
              <a:t>IISExpress</a:t>
            </a:r>
            <a:endParaRPr lang="en-US" dirty="0">
              <a:solidFill>
                <a:schemeClr val="bg2">
                  <a:lumMod val="10000"/>
                </a:schemeClr>
              </a:solidFill>
            </a:endParaRPr>
          </a:p>
          <a:p>
            <a:pPr>
              <a:lnSpc>
                <a:spcPct val="150000"/>
              </a:lnSpc>
            </a:pPr>
            <a:r>
              <a:rPr lang="en-US" dirty="0">
                <a:solidFill>
                  <a:schemeClr val="bg2">
                    <a:lumMod val="10000"/>
                  </a:schemeClr>
                </a:solidFill>
              </a:rPr>
              <a:t>2.3	Out of Process Hosting</a:t>
            </a:r>
          </a:p>
          <a:p>
            <a:pPr>
              <a:lnSpc>
                <a:spcPct val="150000"/>
              </a:lnSpc>
            </a:pPr>
            <a:r>
              <a:rPr lang="en-US" dirty="0">
                <a:solidFill>
                  <a:schemeClr val="bg2">
                    <a:lumMod val="10000"/>
                  </a:schemeClr>
                </a:solidFill>
              </a:rPr>
              <a:t>	2.3.1	Using Visual Studio</a:t>
            </a:r>
          </a:p>
          <a:p>
            <a:pPr>
              <a:lnSpc>
                <a:spcPct val="150000"/>
              </a:lnSpc>
            </a:pPr>
            <a:r>
              <a:rPr lang="en-US" dirty="0">
                <a:solidFill>
                  <a:schemeClr val="bg2">
                    <a:lumMod val="10000"/>
                  </a:schemeClr>
                </a:solidFill>
              </a:rPr>
              <a:t>	2.3.2	From IIS Express:</a:t>
            </a:r>
          </a:p>
          <a:p>
            <a:pPr>
              <a:lnSpc>
                <a:spcPct val="150000"/>
              </a:lnSpc>
            </a:pPr>
            <a:r>
              <a:rPr lang="en-US" dirty="0">
                <a:solidFill>
                  <a:schemeClr val="bg2">
                    <a:lumMod val="10000"/>
                  </a:schemeClr>
                </a:solidFill>
              </a:rPr>
              <a:t>2.4	Running as </a:t>
            </a:r>
            <a:r>
              <a:rPr lang="en-US" dirty="0" err="1">
                <a:solidFill>
                  <a:schemeClr val="bg2">
                    <a:lumMod val="10000"/>
                  </a:schemeClr>
                </a:solidFill>
              </a:rPr>
              <a:t>PrjHostingModel</a:t>
            </a:r>
            <a:r>
              <a:rPr lang="en-US" dirty="0">
                <a:solidFill>
                  <a:schemeClr val="bg2">
                    <a:lumMod val="10000"/>
                  </a:schemeClr>
                </a:solidFill>
              </a:rPr>
              <a:t> (same as Command Line)</a:t>
            </a:r>
          </a:p>
        </p:txBody>
      </p:sp>
      <p:graphicFrame>
        <p:nvGraphicFramePr>
          <p:cNvPr id="2" name="Object 1">
            <a:extLst>
              <a:ext uri="{FF2B5EF4-FFF2-40B4-BE49-F238E27FC236}">
                <a16:creationId xmlns:a16="http://schemas.microsoft.com/office/drawing/2014/main" id="{7D3C47D5-AF13-4AF5-8196-8A8085C1A4DB}"/>
              </a:ext>
            </a:extLst>
          </p:cNvPr>
          <p:cNvGraphicFramePr>
            <a:graphicFrameLocks noChangeAspect="1"/>
          </p:cNvGraphicFramePr>
          <p:nvPr>
            <p:extLst>
              <p:ext uri="{D42A27DB-BD31-4B8C-83A1-F6EECF244321}">
                <p14:modId xmlns:p14="http://schemas.microsoft.com/office/powerpoint/2010/main" val="621222339"/>
              </p:ext>
            </p:extLst>
          </p:nvPr>
        </p:nvGraphicFramePr>
        <p:xfrm>
          <a:off x="7458075" y="4958366"/>
          <a:ext cx="1282260" cy="1130882"/>
        </p:xfrm>
        <a:graphic>
          <a:graphicData uri="http://schemas.openxmlformats.org/presentationml/2006/ole">
            <mc:AlternateContent xmlns:mc="http://schemas.openxmlformats.org/markup-compatibility/2006">
              <mc:Choice xmlns:v="urn:schemas-microsoft-com:vml" Requires="v">
                <p:oleObj spid="_x0000_s2055" name="Document" showAsIcon="1" r:id="rId3" imgW="914597" imgH="806311" progId="Word.Document.12">
                  <p:embed/>
                </p:oleObj>
              </mc:Choice>
              <mc:Fallback>
                <p:oleObj name="Document" showAsIcon="1" r:id="rId3" imgW="914597" imgH="806311" progId="Word.Document.12">
                  <p:embed/>
                  <p:pic>
                    <p:nvPicPr>
                      <p:cNvPr id="0" name=""/>
                      <p:cNvPicPr/>
                      <p:nvPr/>
                    </p:nvPicPr>
                    <p:blipFill>
                      <a:blip r:embed="rId4"/>
                      <a:stretch>
                        <a:fillRect/>
                      </a:stretch>
                    </p:blipFill>
                    <p:spPr>
                      <a:xfrm>
                        <a:off x="7458075" y="4958366"/>
                        <a:ext cx="1282260" cy="1130882"/>
                      </a:xfrm>
                      <a:prstGeom prst="rect">
                        <a:avLst/>
                      </a:prstGeom>
                    </p:spPr>
                  </p:pic>
                </p:oleObj>
              </mc:Fallback>
            </mc:AlternateContent>
          </a:graphicData>
        </a:graphic>
      </p:graphicFrame>
    </p:spTree>
    <p:extLst>
      <p:ext uri="{BB962C8B-B14F-4D97-AF65-F5344CB8AC3E}">
        <p14:creationId xmlns:p14="http://schemas.microsoft.com/office/powerpoint/2010/main" val="1485141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3E11FE-0F61-4A36-BF91-6E4B36D1DAC7}"/>
              </a:ext>
            </a:extLst>
          </p:cNvPr>
          <p:cNvSpPr>
            <a:spLocks noGrp="1"/>
          </p:cNvSpPr>
          <p:nvPr>
            <p:ph type="title"/>
          </p:nvPr>
        </p:nvSpPr>
        <p:spPr/>
        <p:txBody>
          <a:bodyPr/>
          <a:lstStyle/>
          <a:p>
            <a:r>
              <a:rPr lang="en-IN" dirty="0"/>
              <a:t>Knowledge check</a:t>
            </a:r>
          </a:p>
        </p:txBody>
      </p:sp>
      <p:sp>
        <p:nvSpPr>
          <p:cNvPr id="5" name="Text Placeholder 7">
            <a:extLst>
              <a:ext uri="{FF2B5EF4-FFF2-40B4-BE49-F238E27FC236}">
                <a16:creationId xmlns:a16="http://schemas.microsoft.com/office/drawing/2014/main" id="{B5A9B6BF-0529-4432-A266-B20BE6400B37}"/>
              </a:ext>
            </a:extLst>
          </p:cNvPr>
          <p:cNvSpPr txBox="1">
            <a:spLocks/>
          </p:cNvSpPr>
          <p:nvPr/>
        </p:nvSpPr>
        <p:spPr>
          <a:xfrm>
            <a:off x="1167976" y="3590579"/>
            <a:ext cx="7242599" cy="2667346"/>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Arial Narrow"/>
                <a:ea typeface="ＭＳ Ｐゴシック" pitchFamily="-97" charset="-128"/>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Arial Narrow"/>
                <a:ea typeface="ＭＳ Ｐゴシック" pitchFamily="-97"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Arial Narrow"/>
                <a:ea typeface="ＭＳ Ｐゴシック" pitchFamily="-97"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32742" eaLnBrk="1" fontAlgn="auto" hangingPunct="1">
              <a:spcBef>
                <a:spcPts val="0"/>
              </a:spcBef>
              <a:buFontTx/>
              <a:buNone/>
              <a:defRPr/>
            </a:pPr>
            <a:r>
              <a:rPr lang="en-US" sz="1800" dirty="0">
                <a:solidFill>
                  <a:schemeClr val="bg2">
                    <a:lumMod val="10000"/>
                  </a:schemeClr>
                </a:solidFill>
                <a:latin typeface="Segoe UI" panose="020B0502040204020203" pitchFamily="34" charset="0"/>
                <a:ea typeface="+mn-ea"/>
                <a:cs typeface="Segoe UI" panose="020B0502040204020203" pitchFamily="34" charset="0"/>
              </a:rPr>
              <a:t>ASP.NET Core apps default to the in-process hosting model.</a:t>
            </a:r>
          </a:p>
          <a:p>
            <a:pPr marL="0" indent="0" defTabSz="932742" eaLnBrk="1" fontAlgn="auto" hangingPunct="1">
              <a:spcBef>
                <a:spcPts val="0"/>
              </a:spcBef>
              <a:buFontTx/>
              <a:buNone/>
              <a:defRPr/>
            </a:pPr>
            <a:endParaRPr lang="en-US" sz="1800" dirty="0">
              <a:solidFill>
                <a:schemeClr val="bg2">
                  <a:lumMod val="10000"/>
                </a:schemeClr>
              </a:solidFill>
              <a:latin typeface="Segoe UI" panose="020B0502040204020203" pitchFamily="34" charset="0"/>
              <a:ea typeface="+mn-ea"/>
              <a:cs typeface="Segoe UI" panose="020B0502040204020203" pitchFamily="34" charset="0"/>
            </a:endParaRPr>
          </a:p>
          <a:p>
            <a:pPr marL="288925" indent="-288925" defTabSz="932742">
              <a:spcBef>
                <a:spcPts val="300"/>
              </a:spcBef>
              <a:spcAft>
                <a:spcPts val="600"/>
              </a:spcAft>
              <a:buFont typeface="Wingdings" panose="05000000000000000000" pitchFamily="2" charset="2"/>
              <a:buChar char="q"/>
              <a:defRPr/>
            </a:pPr>
            <a:r>
              <a:rPr lang="en-US" sz="1400" dirty="0">
                <a:solidFill>
                  <a:schemeClr val="bg2">
                    <a:lumMod val="10000"/>
                  </a:schemeClr>
                </a:solidFill>
                <a:latin typeface="Segoe UI" panose="020B0502040204020203" pitchFamily="34" charset="0"/>
                <a:cs typeface="Segoe UI" panose="020B0502040204020203" pitchFamily="34" charset="0"/>
              </a:rPr>
              <a:t>True</a:t>
            </a:r>
          </a:p>
          <a:p>
            <a:pPr marL="288925" indent="-288925" defTabSz="932742">
              <a:spcBef>
                <a:spcPts val="300"/>
              </a:spcBef>
              <a:spcAft>
                <a:spcPts val="600"/>
              </a:spcAft>
              <a:buFont typeface="Wingdings" panose="05000000000000000000" pitchFamily="2" charset="2"/>
              <a:buChar char="q"/>
              <a:defRPr/>
            </a:pPr>
            <a:r>
              <a:rPr lang="en-US" sz="1400" dirty="0">
                <a:solidFill>
                  <a:schemeClr val="bg2">
                    <a:lumMod val="10000"/>
                  </a:schemeClr>
                </a:solidFill>
                <a:latin typeface="Segoe UI" panose="020B0502040204020203" pitchFamily="34" charset="0"/>
                <a:cs typeface="Segoe UI" panose="020B0502040204020203" pitchFamily="34" charset="0"/>
              </a:rPr>
              <a:t>False</a:t>
            </a:r>
          </a:p>
        </p:txBody>
      </p:sp>
      <p:sp>
        <p:nvSpPr>
          <p:cNvPr id="6" name="Graphic 26" descr="Checkmark on Backing up and restoring databases">
            <a:extLst>
              <a:ext uri="{FF2B5EF4-FFF2-40B4-BE49-F238E27FC236}">
                <a16:creationId xmlns:a16="http://schemas.microsoft.com/office/drawing/2014/main" id="{851C257D-B1E0-4F4F-BC88-C94E5BCC366F}"/>
              </a:ext>
            </a:extLst>
          </p:cNvPr>
          <p:cNvSpPr/>
          <p:nvPr/>
        </p:nvSpPr>
        <p:spPr>
          <a:xfrm>
            <a:off x="1444372" y="4414732"/>
            <a:ext cx="114371"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a:solidFill>
                <a:schemeClr val="bg2">
                  <a:lumMod val="10000"/>
                </a:schemeClr>
              </a:solidFill>
              <a:latin typeface="Segoe UI" panose="020B0502040204020203" pitchFamily="34" charset="0"/>
              <a:cs typeface="Segoe UI" panose="020B0502040204020203" pitchFamily="34" charset="0"/>
            </a:endParaRPr>
          </a:p>
        </p:txBody>
      </p:sp>
      <p:pic>
        <p:nvPicPr>
          <p:cNvPr id="10" name="Graphic 9" descr="Badge Question Mark with solid fill">
            <a:extLst>
              <a:ext uri="{FF2B5EF4-FFF2-40B4-BE49-F238E27FC236}">
                <a16:creationId xmlns:a16="http://schemas.microsoft.com/office/drawing/2014/main" id="{24565F94-AD3A-4685-866C-5468A265BD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4406" y="3523903"/>
            <a:ext cx="489795" cy="603077"/>
          </a:xfrm>
          <a:prstGeom prst="rect">
            <a:avLst/>
          </a:prstGeom>
        </p:spPr>
      </p:pic>
      <p:pic>
        <p:nvPicPr>
          <p:cNvPr id="14" name="Graphic 13" descr="Checkmark">
            <a:extLst>
              <a:ext uri="{FF2B5EF4-FFF2-40B4-BE49-F238E27FC236}">
                <a16:creationId xmlns:a16="http://schemas.microsoft.com/office/drawing/2014/main" id="{B896F597-53F8-403C-B1AF-C25B67B895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9725" y="4152900"/>
            <a:ext cx="261832" cy="261832"/>
          </a:xfrm>
          <a:prstGeom prst="rect">
            <a:avLst/>
          </a:prstGeom>
        </p:spPr>
      </p:pic>
      <p:sp>
        <p:nvSpPr>
          <p:cNvPr id="12" name="Text Placeholder 7">
            <a:extLst>
              <a:ext uri="{FF2B5EF4-FFF2-40B4-BE49-F238E27FC236}">
                <a16:creationId xmlns:a16="http://schemas.microsoft.com/office/drawing/2014/main" id="{A9E9EB09-DCCF-4B08-99A7-E697D4D745E8}"/>
              </a:ext>
            </a:extLst>
          </p:cNvPr>
          <p:cNvSpPr txBox="1">
            <a:spLocks/>
          </p:cNvSpPr>
          <p:nvPr/>
        </p:nvSpPr>
        <p:spPr>
          <a:xfrm>
            <a:off x="1158451" y="1266479"/>
            <a:ext cx="7242599" cy="1687157"/>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Arial Narrow"/>
                <a:ea typeface="ＭＳ Ｐゴシック" pitchFamily="-97" charset="-128"/>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Arial Narrow"/>
                <a:ea typeface="ＭＳ Ｐゴシック" pitchFamily="-97"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Arial Narrow"/>
                <a:ea typeface="ＭＳ Ｐゴシック" pitchFamily="-97"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32742" eaLnBrk="1" fontAlgn="auto" hangingPunct="1">
              <a:spcBef>
                <a:spcPts val="0"/>
              </a:spcBef>
              <a:buFontTx/>
              <a:buNone/>
              <a:defRPr/>
            </a:pPr>
            <a:r>
              <a:rPr lang="en-US" sz="1800" dirty="0" err="1">
                <a:solidFill>
                  <a:schemeClr val="bg2">
                    <a:lumMod val="10000"/>
                  </a:schemeClr>
                </a:solidFill>
                <a:latin typeface="Segoe UI" panose="020B0502040204020203" pitchFamily="34" charset="0"/>
                <a:ea typeface="+mn-ea"/>
                <a:cs typeface="Segoe UI" panose="020B0502040204020203" pitchFamily="34" charset="0"/>
              </a:rPr>
              <a:t>InProcess</a:t>
            </a:r>
            <a:r>
              <a:rPr lang="en-US" sz="1800" dirty="0">
                <a:solidFill>
                  <a:schemeClr val="bg2">
                    <a:lumMod val="10000"/>
                  </a:schemeClr>
                </a:solidFill>
                <a:latin typeface="Segoe UI" panose="020B0502040204020203" pitchFamily="34" charset="0"/>
                <a:ea typeface="+mn-ea"/>
                <a:cs typeface="Segoe UI" panose="020B0502040204020203" pitchFamily="34" charset="0"/>
              </a:rPr>
              <a:t> Hosting will use Kestrel Engine</a:t>
            </a:r>
          </a:p>
          <a:p>
            <a:pPr marL="0" indent="0" defTabSz="932742" eaLnBrk="1" fontAlgn="auto" hangingPunct="1">
              <a:spcBef>
                <a:spcPts val="0"/>
              </a:spcBef>
              <a:buFontTx/>
              <a:buNone/>
              <a:defRPr/>
            </a:pPr>
            <a:endParaRPr lang="en-US" sz="1800" dirty="0">
              <a:solidFill>
                <a:schemeClr val="bg2">
                  <a:lumMod val="10000"/>
                </a:schemeClr>
              </a:solidFill>
              <a:latin typeface="Segoe UI" panose="020B0502040204020203" pitchFamily="34" charset="0"/>
              <a:ea typeface="+mn-ea"/>
              <a:cs typeface="Segoe UI" panose="020B0502040204020203" pitchFamily="34" charset="0"/>
            </a:endParaRPr>
          </a:p>
          <a:p>
            <a:pPr marL="288925" indent="-288925" defTabSz="932742">
              <a:spcBef>
                <a:spcPts val="300"/>
              </a:spcBef>
              <a:spcAft>
                <a:spcPts val="600"/>
              </a:spcAft>
              <a:buFont typeface="Wingdings" panose="05000000000000000000" pitchFamily="2" charset="2"/>
              <a:buChar char="q"/>
              <a:defRPr/>
            </a:pPr>
            <a:r>
              <a:rPr lang="en-US" sz="1400" dirty="0">
                <a:solidFill>
                  <a:schemeClr val="bg2">
                    <a:lumMod val="10000"/>
                  </a:schemeClr>
                </a:solidFill>
                <a:latin typeface="Segoe UI" panose="020B0502040204020203" pitchFamily="34" charset="0"/>
                <a:cs typeface="Segoe UI" panose="020B0502040204020203" pitchFamily="34" charset="0"/>
              </a:rPr>
              <a:t>True</a:t>
            </a:r>
          </a:p>
          <a:p>
            <a:pPr marL="288925" indent="-288925" defTabSz="932742">
              <a:spcBef>
                <a:spcPts val="300"/>
              </a:spcBef>
              <a:spcAft>
                <a:spcPts val="600"/>
              </a:spcAft>
              <a:buFont typeface="Wingdings" panose="05000000000000000000" pitchFamily="2" charset="2"/>
              <a:buChar char="q"/>
              <a:defRPr/>
            </a:pPr>
            <a:r>
              <a:rPr lang="en-US" sz="1400" dirty="0">
                <a:solidFill>
                  <a:schemeClr val="bg2">
                    <a:lumMod val="10000"/>
                  </a:schemeClr>
                </a:solidFill>
                <a:latin typeface="Segoe UI" panose="020B0502040204020203" pitchFamily="34" charset="0"/>
                <a:cs typeface="Segoe UI" panose="020B0502040204020203" pitchFamily="34" charset="0"/>
              </a:rPr>
              <a:t>False</a:t>
            </a:r>
          </a:p>
        </p:txBody>
      </p:sp>
      <p:pic>
        <p:nvPicPr>
          <p:cNvPr id="13" name="Graphic 12" descr="Badge Question Mark with solid fill">
            <a:extLst>
              <a:ext uri="{FF2B5EF4-FFF2-40B4-BE49-F238E27FC236}">
                <a16:creationId xmlns:a16="http://schemas.microsoft.com/office/drawing/2014/main" id="{E02B1D8A-05DD-4FE9-B6DE-B361D91507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4881" y="1190278"/>
            <a:ext cx="489795" cy="603077"/>
          </a:xfrm>
          <a:prstGeom prst="rect">
            <a:avLst/>
          </a:prstGeom>
        </p:spPr>
      </p:pic>
      <p:pic>
        <p:nvPicPr>
          <p:cNvPr id="18" name="Graphic 17" descr="Checkmark">
            <a:extLst>
              <a:ext uri="{FF2B5EF4-FFF2-40B4-BE49-F238E27FC236}">
                <a16:creationId xmlns:a16="http://schemas.microsoft.com/office/drawing/2014/main" id="{922CB0E1-1498-424E-8092-5A2A913AF8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6368" y="2129483"/>
            <a:ext cx="261832" cy="261832"/>
          </a:xfrm>
          <a:prstGeom prst="rect">
            <a:avLst/>
          </a:prstGeom>
        </p:spPr>
      </p:pic>
    </p:spTree>
    <p:extLst>
      <p:ext uri="{BB962C8B-B14F-4D97-AF65-F5344CB8AC3E}">
        <p14:creationId xmlns:p14="http://schemas.microsoft.com/office/powerpoint/2010/main" val="1116266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You may download nugget packages from internet (configured by default) or when you install </a:t>
            </a:r>
            <a:r>
              <a:rPr lang="en-US" dirty="0" err="1"/>
              <a:t>.Net</a:t>
            </a:r>
            <a:r>
              <a:rPr lang="en-US" dirty="0"/>
              <a:t> Core these packages are added by default</a:t>
            </a:r>
            <a:br>
              <a:rPr lang="en-US" dirty="0"/>
            </a:br>
            <a:br>
              <a:rPr lang="en-US" dirty="0"/>
            </a:br>
            <a:r>
              <a:rPr lang="en-US" dirty="0"/>
              <a:t>The usual location is C:\Program Files (x86)\Microsoft SDKs\</a:t>
            </a:r>
            <a:r>
              <a:rPr lang="en-US" dirty="0" err="1"/>
              <a:t>NuGetPackages</a:t>
            </a:r>
            <a:endParaRPr lang="en-US" dirty="0"/>
          </a:p>
          <a:p>
            <a:endParaRPr lang="en-US" dirty="0"/>
          </a:p>
          <a:p>
            <a:r>
              <a:rPr lang="en-US" dirty="0"/>
              <a:t>To specify the location as package source, go to Tools | </a:t>
            </a:r>
            <a:r>
              <a:rPr lang="en-US" dirty="0" err="1"/>
              <a:t>Nuget</a:t>
            </a:r>
            <a:r>
              <a:rPr lang="en-US" dirty="0"/>
              <a:t> Package Manager | Package Manager Settings  </a:t>
            </a:r>
          </a:p>
        </p:txBody>
      </p:sp>
      <p:sp>
        <p:nvSpPr>
          <p:cNvPr id="3" name="Title 2"/>
          <p:cNvSpPr>
            <a:spLocks noGrp="1"/>
          </p:cNvSpPr>
          <p:nvPr>
            <p:ph type="title"/>
          </p:nvPr>
        </p:nvSpPr>
        <p:spPr/>
        <p:txBody>
          <a:bodyPr/>
          <a:lstStyle/>
          <a:p>
            <a:r>
              <a:rPr lang="en-US" dirty="0"/>
              <a:t>Configure </a:t>
            </a:r>
            <a:r>
              <a:rPr lang="en-US" dirty="0" err="1"/>
              <a:t>nuget</a:t>
            </a:r>
            <a:endParaRPr lang="en-US" dirty="0"/>
          </a:p>
        </p:txBody>
      </p:sp>
      <p:pic>
        <p:nvPicPr>
          <p:cNvPr id="4" name="Picture 3"/>
          <p:cNvPicPr>
            <a:picLocks noChangeAspect="1"/>
          </p:cNvPicPr>
          <p:nvPr/>
        </p:nvPicPr>
        <p:blipFill>
          <a:blip r:embed="rId2"/>
          <a:stretch>
            <a:fillRect/>
          </a:stretch>
        </p:blipFill>
        <p:spPr>
          <a:xfrm>
            <a:off x="1510719" y="3598460"/>
            <a:ext cx="5581650" cy="3048000"/>
          </a:xfrm>
          <a:prstGeom prst="rect">
            <a:avLst/>
          </a:prstGeom>
        </p:spPr>
      </p:pic>
    </p:spTree>
    <p:extLst>
      <p:ext uri="{BB962C8B-B14F-4D97-AF65-F5344CB8AC3E}">
        <p14:creationId xmlns:p14="http://schemas.microsoft.com/office/powerpoint/2010/main" val="11719450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And Click on       button</a:t>
            </a:r>
          </a:p>
          <a:p>
            <a:r>
              <a:rPr lang="en-US" dirty="0"/>
              <a:t>Give it a name and specify the source, and click on update button, and then OK button.</a:t>
            </a:r>
          </a:p>
        </p:txBody>
      </p:sp>
      <p:sp>
        <p:nvSpPr>
          <p:cNvPr id="3" name="Title 2"/>
          <p:cNvSpPr>
            <a:spLocks noGrp="1"/>
          </p:cNvSpPr>
          <p:nvPr>
            <p:ph type="title"/>
          </p:nvPr>
        </p:nvSpPr>
        <p:spPr/>
        <p:txBody>
          <a:bodyPr/>
          <a:lstStyle/>
          <a:p>
            <a:r>
              <a:rPr lang="en-US" dirty="0"/>
              <a:t>Configure </a:t>
            </a:r>
            <a:r>
              <a:rPr lang="en-US" dirty="0" err="1"/>
              <a:t>nuget</a:t>
            </a:r>
            <a:endParaRPr lang="en-US" dirty="0"/>
          </a:p>
        </p:txBody>
      </p:sp>
      <p:pic>
        <p:nvPicPr>
          <p:cNvPr id="6" name="Picture 5"/>
          <p:cNvPicPr>
            <a:picLocks noChangeAspect="1"/>
          </p:cNvPicPr>
          <p:nvPr/>
        </p:nvPicPr>
        <p:blipFill>
          <a:blip r:embed="rId2"/>
          <a:stretch>
            <a:fillRect/>
          </a:stretch>
        </p:blipFill>
        <p:spPr>
          <a:xfrm>
            <a:off x="2052705" y="1161312"/>
            <a:ext cx="247650" cy="219075"/>
          </a:xfrm>
          <a:prstGeom prst="rect">
            <a:avLst/>
          </a:prstGeom>
        </p:spPr>
      </p:pic>
      <p:pic>
        <p:nvPicPr>
          <p:cNvPr id="7" name="Picture 6">
            <a:extLst>
              <a:ext uri="{FF2B5EF4-FFF2-40B4-BE49-F238E27FC236}">
                <a16:creationId xmlns:a16="http://schemas.microsoft.com/office/drawing/2014/main" id="{C2D6D6CA-8439-46DA-84F2-EC20A898D561}"/>
              </a:ext>
            </a:extLst>
          </p:cNvPr>
          <p:cNvPicPr>
            <a:picLocks noChangeAspect="1"/>
          </p:cNvPicPr>
          <p:nvPr/>
        </p:nvPicPr>
        <p:blipFill>
          <a:blip r:embed="rId3"/>
          <a:stretch>
            <a:fillRect/>
          </a:stretch>
        </p:blipFill>
        <p:spPr>
          <a:xfrm>
            <a:off x="1072978" y="2260815"/>
            <a:ext cx="6693244" cy="4489681"/>
          </a:xfrm>
          <a:prstGeom prst="rect">
            <a:avLst/>
          </a:prstGeom>
        </p:spPr>
      </p:pic>
    </p:spTree>
    <p:extLst>
      <p:ext uri="{BB962C8B-B14F-4D97-AF65-F5344CB8AC3E}">
        <p14:creationId xmlns:p14="http://schemas.microsoft.com/office/powerpoint/2010/main" val="5082477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8C4FA8-0D41-4A66-A79E-C843FAAEE352}"/>
              </a:ext>
            </a:extLst>
          </p:cNvPr>
          <p:cNvSpPr>
            <a:spLocks noGrp="1"/>
          </p:cNvSpPr>
          <p:nvPr>
            <p:ph type="title"/>
          </p:nvPr>
        </p:nvSpPr>
        <p:spPr/>
        <p:txBody>
          <a:bodyPr/>
          <a:lstStyle/>
          <a:p>
            <a:r>
              <a:rPr lang="en-US" dirty="0"/>
              <a:t>Demo: MVC Application</a:t>
            </a:r>
          </a:p>
        </p:txBody>
      </p:sp>
      <p:sp>
        <p:nvSpPr>
          <p:cNvPr id="4" name="Rectangle: Rounded Corners 3">
            <a:extLst>
              <a:ext uri="{FF2B5EF4-FFF2-40B4-BE49-F238E27FC236}">
                <a16:creationId xmlns:a16="http://schemas.microsoft.com/office/drawing/2014/main" id="{6CA38CB0-F382-4C4A-AF23-66AE914ABDAD}"/>
              </a:ext>
            </a:extLst>
          </p:cNvPr>
          <p:cNvSpPr/>
          <p:nvPr/>
        </p:nvSpPr>
        <p:spPr>
          <a:xfrm>
            <a:off x="391886" y="1227909"/>
            <a:ext cx="8072845" cy="5159828"/>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92D0C16-8B20-4A9A-AD09-9BF3B83C6E3F}"/>
              </a:ext>
            </a:extLst>
          </p:cNvPr>
          <p:cNvSpPr txBox="1"/>
          <p:nvPr/>
        </p:nvSpPr>
        <p:spPr>
          <a:xfrm>
            <a:off x="679268" y="1634717"/>
            <a:ext cx="7393577" cy="923330"/>
          </a:xfrm>
          <a:prstGeom prst="rect">
            <a:avLst/>
          </a:prstGeom>
          <a:noFill/>
        </p:spPr>
        <p:txBody>
          <a:bodyPr wrap="square" rtlCol="0">
            <a:spAutoFit/>
          </a:bodyPr>
          <a:lstStyle/>
          <a:p>
            <a:r>
              <a:rPr lang="en-US" dirty="0">
                <a:solidFill>
                  <a:schemeClr val="bg2">
                    <a:lumMod val="10000"/>
                  </a:schemeClr>
                </a:solidFill>
              </a:rPr>
              <a:t>Let us create an ASP.Net Core MVC Application </a:t>
            </a:r>
          </a:p>
          <a:p>
            <a:r>
              <a:rPr lang="en-US" dirty="0">
                <a:solidFill>
                  <a:schemeClr val="bg2">
                    <a:lumMod val="10000"/>
                  </a:schemeClr>
                </a:solidFill>
              </a:rPr>
              <a:t>When this is run, it by default invokes the controller, and default action</a:t>
            </a:r>
          </a:p>
          <a:p>
            <a:endParaRPr lang="en-US" dirty="0">
              <a:solidFill>
                <a:schemeClr val="bg2">
                  <a:lumMod val="10000"/>
                </a:schemeClr>
              </a:solidFill>
            </a:endParaRPr>
          </a:p>
        </p:txBody>
      </p:sp>
      <p:pic>
        <p:nvPicPr>
          <p:cNvPr id="2" name="Picture 1">
            <a:extLst>
              <a:ext uri="{FF2B5EF4-FFF2-40B4-BE49-F238E27FC236}">
                <a16:creationId xmlns:a16="http://schemas.microsoft.com/office/drawing/2014/main" id="{0E68684A-FC95-43DE-AA03-BAAB7DFDFEE8}"/>
              </a:ext>
            </a:extLst>
          </p:cNvPr>
          <p:cNvPicPr>
            <a:picLocks noChangeAspect="1"/>
          </p:cNvPicPr>
          <p:nvPr/>
        </p:nvPicPr>
        <p:blipFill>
          <a:blip r:embed="rId3"/>
          <a:stretch>
            <a:fillRect/>
          </a:stretch>
        </p:blipFill>
        <p:spPr>
          <a:xfrm>
            <a:off x="679268" y="2682341"/>
            <a:ext cx="5589482" cy="3267697"/>
          </a:xfrm>
          <a:prstGeom prst="rect">
            <a:avLst/>
          </a:prstGeom>
        </p:spPr>
      </p:pic>
      <p:graphicFrame>
        <p:nvGraphicFramePr>
          <p:cNvPr id="6" name="Object 5">
            <a:extLst>
              <a:ext uri="{FF2B5EF4-FFF2-40B4-BE49-F238E27FC236}">
                <a16:creationId xmlns:a16="http://schemas.microsoft.com/office/drawing/2014/main" id="{B728EE71-A771-45CD-9223-01457FC9168B}"/>
              </a:ext>
            </a:extLst>
          </p:cNvPr>
          <p:cNvGraphicFramePr>
            <a:graphicFrameLocks noChangeAspect="1"/>
          </p:cNvGraphicFramePr>
          <p:nvPr>
            <p:extLst>
              <p:ext uri="{D42A27DB-BD31-4B8C-83A1-F6EECF244321}">
                <p14:modId xmlns:p14="http://schemas.microsoft.com/office/powerpoint/2010/main" val="572106634"/>
              </p:ext>
            </p:extLst>
          </p:nvPr>
        </p:nvGraphicFramePr>
        <p:xfrm>
          <a:off x="7025920" y="4890095"/>
          <a:ext cx="1046925" cy="923330"/>
        </p:xfrm>
        <a:graphic>
          <a:graphicData uri="http://schemas.openxmlformats.org/presentationml/2006/ole">
            <mc:AlternateContent xmlns:mc="http://schemas.openxmlformats.org/markup-compatibility/2006">
              <mc:Choice xmlns:v="urn:schemas-microsoft-com:vml" Requires="v">
                <p:oleObj spid="_x0000_s3079" name="Document" showAsIcon="1" r:id="rId4" imgW="914597" imgH="806311" progId="Word.Document.12">
                  <p:embed/>
                </p:oleObj>
              </mc:Choice>
              <mc:Fallback>
                <p:oleObj name="Document" showAsIcon="1" r:id="rId4" imgW="914597" imgH="806311" progId="Word.Document.12">
                  <p:embed/>
                  <p:pic>
                    <p:nvPicPr>
                      <p:cNvPr id="0" name=""/>
                      <p:cNvPicPr/>
                      <p:nvPr/>
                    </p:nvPicPr>
                    <p:blipFill>
                      <a:blip r:embed="rId5"/>
                      <a:stretch>
                        <a:fillRect/>
                      </a:stretch>
                    </p:blipFill>
                    <p:spPr>
                      <a:xfrm>
                        <a:off x="7025920" y="4890095"/>
                        <a:ext cx="1046925" cy="923330"/>
                      </a:xfrm>
                      <a:prstGeom prst="rect">
                        <a:avLst/>
                      </a:prstGeom>
                    </p:spPr>
                  </p:pic>
                </p:oleObj>
              </mc:Fallback>
            </mc:AlternateContent>
          </a:graphicData>
        </a:graphic>
      </p:graphicFrame>
    </p:spTree>
    <p:extLst>
      <p:ext uri="{BB962C8B-B14F-4D97-AF65-F5344CB8AC3E}">
        <p14:creationId xmlns:p14="http://schemas.microsoft.com/office/powerpoint/2010/main" val="32298619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Tag Helpers is the one feature that might have the biggest impact on the way that you create your views in an ASP.NET MVC application. Tag Helpers are a better alternative to using traditional MVC helpers.</a:t>
            </a:r>
          </a:p>
          <a:p>
            <a:r>
              <a:rPr lang="en-US" dirty="0"/>
              <a:t>Consider the following MVC view that contains a form for creating a new product:</a:t>
            </a:r>
          </a:p>
        </p:txBody>
      </p:sp>
      <p:sp>
        <p:nvSpPr>
          <p:cNvPr id="3" name="Title 2"/>
          <p:cNvSpPr>
            <a:spLocks noGrp="1"/>
          </p:cNvSpPr>
          <p:nvPr>
            <p:ph type="title"/>
          </p:nvPr>
        </p:nvSpPr>
        <p:spPr/>
        <p:txBody>
          <a:bodyPr/>
          <a:lstStyle/>
          <a:p>
            <a:r>
              <a:rPr lang="en-US" dirty="0"/>
              <a:t>New Features: Tag Helper</a:t>
            </a:r>
          </a:p>
        </p:txBody>
      </p:sp>
      <p:sp>
        <p:nvSpPr>
          <p:cNvPr id="4" name="TextBox 3"/>
          <p:cNvSpPr txBox="1"/>
          <p:nvPr/>
        </p:nvSpPr>
        <p:spPr>
          <a:xfrm>
            <a:off x="491319" y="2825087"/>
            <a:ext cx="8202305" cy="2862322"/>
          </a:xfrm>
          <a:prstGeom prst="rect">
            <a:avLst/>
          </a:prstGeom>
          <a:noFill/>
          <a:ln>
            <a:solidFill>
              <a:schemeClr val="bg2">
                <a:lumMod val="10000"/>
              </a:schemeClr>
            </a:solidFill>
          </a:ln>
        </p:spPr>
        <p:txBody>
          <a:bodyPr wrap="square" rtlCol="0">
            <a:spAutoFit/>
          </a:bodyPr>
          <a:lstStyle/>
          <a:p>
            <a:r>
              <a:rPr lang="en-US" dirty="0">
                <a:solidFill>
                  <a:srgbClr val="000099"/>
                </a:solidFill>
                <a:latin typeface="Consolas"/>
              </a:rPr>
              <a:t>@model </a:t>
            </a:r>
            <a:r>
              <a:rPr lang="en-US" dirty="0" err="1">
                <a:solidFill>
                  <a:srgbClr val="000099"/>
                </a:solidFill>
                <a:latin typeface="Consolas"/>
              </a:rPr>
              <a:t>MyProject.Models.Product</a:t>
            </a:r>
            <a:endParaRPr lang="en-US" dirty="0">
              <a:solidFill>
                <a:srgbClr val="000099"/>
              </a:solidFill>
              <a:latin typeface="Consolas"/>
            </a:endParaRPr>
          </a:p>
          <a:p>
            <a:endParaRPr lang="en-US" dirty="0">
              <a:solidFill>
                <a:srgbClr val="000099"/>
              </a:solidFill>
              <a:latin typeface="Consolas"/>
            </a:endParaRPr>
          </a:p>
          <a:p>
            <a:r>
              <a:rPr lang="en-US" dirty="0">
                <a:solidFill>
                  <a:srgbClr val="000099"/>
                </a:solidFill>
                <a:latin typeface="Consolas"/>
              </a:rPr>
              <a:t>@using (</a:t>
            </a:r>
            <a:r>
              <a:rPr lang="en-US" dirty="0" err="1">
                <a:solidFill>
                  <a:srgbClr val="000099"/>
                </a:solidFill>
                <a:latin typeface="Consolas"/>
              </a:rPr>
              <a:t>Html.BeginForm</a:t>
            </a:r>
            <a:r>
              <a:rPr lang="en-US" dirty="0">
                <a:solidFill>
                  <a:srgbClr val="000099"/>
                </a:solidFill>
                <a:latin typeface="Consolas"/>
              </a:rPr>
              <a:t>())</a:t>
            </a:r>
          </a:p>
          <a:p>
            <a:r>
              <a:rPr lang="en-US" dirty="0">
                <a:solidFill>
                  <a:srgbClr val="000099"/>
                </a:solidFill>
                <a:latin typeface="Consolas"/>
              </a:rPr>
              <a:t>{</a:t>
            </a:r>
          </a:p>
          <a:p>
            <a:r>
              <a:rPr lang="en-US" dirty="0">
                <a:solidFill>
                  <a:srgbClr val="000099"/>
                </a:solidFill>
                <a:latin typeface="Consolas"/>
              </a:rPr>
              <a:t>    &lt;div&gt;</a:t>
            </a:r>
          </a:p>
          <a:p>
            <a:r>
              <a:rPr lang="en-US" dirty="0">
                <a:solidFill>
                  <a:srgbClr val="000099"/>
                </a:solidFill>
                <a:latin typeface="Consolas"/>
              </a:rPr>
              <a:t>        @</a:t>
            </a:r>
            <a:r>
              <a:rPr lang="en-US" dirty="0" err="1">
                <a:solidFill>
                  <a:srgbClr val="000099"/>
                </a:solidFill>
                <a:latin typeface="Consolas"/>
              </a:rPr>
              <a:t>Html.LabelFor</a:t>
            </a:r>
            <a:r>
              <a:rPr lang="en-US" dirty="0">
                <a:solidFill>
                  <a:srgbClr val="000099"/>
                </a:solidFill>
                <a:latin typeface="Consolas"/>
              </a:rPr>
              <a:t>(m =&gt; </a:t>
            </a:r>
            <a:r>
              <a:rPr lang="en-US" dirty="0" err="1">
                <a:solidFill>
                  <a:srgbClr val="000099"/>
                </a:solidFill>
                <a:latin typeface="Consolas"/>
              </a:rPr>
              <a:t>p.Name</a:t>
            </a:r>
            <a:r>
              <a:rPr lang="en-US" dirty="0">
                <a:solidFill>
                  <a:srgbClr val="000099"/>
                </a:solidFill>
                <a:latin typeface="Consolas"/>
              </a:rPr>
              <a:t>, "Name:")</a:t>
            </a:r>
          </a:p>
          <a:p>
            <a:r>
              <a:rPr lang="en-US" dirty="0">
                <a:solidFill>
                  <a:srgbClr val="000099"/>
                </a:solidFill>
                <a:latin typeface="Consolas"/>
              </a:rPr>
              <a:t>        @</a:t>
            </a:r>
            <a:r>
              <a:rPr lang="en-US" dirty="0" err="1">
                <a:solidFill>
                  <a:srgbClr val="000099"/>
                </a:solidFill>
                <a:latin typeface="Consolas"/>
              </a:rPr>
              <a:t>Html.TextBoxFor</a:t>
            </a:r>
            <a:r>
              <a:rPr lang="en-US" dirty="0">
                <a:solidFill>
                  <a:srgbClr val="000099"/>
                </a:solidFill>
                <a:latin typeface="Consolas"/>
              </a:rPr>
              <a:t>(m =&gt; </a:t>
            </a:r>
            <a:r>
              <a:rPr lang="en-US" dirty="0" err="1">
                <a:solidFill>
                  <a:srgbClr val="000099"/>
                </a:solidFill>
                <a:latin typeface="Consolas"/>
              </a:rPr>
              <a:t>p.Name</a:t>
            </a:r>
            <a:r>
              <a:rPr lang="en-US" dirty="0">
                <a:solidFill>
                  <a:srgbClr val="000099"/>
                </a:solidFill>
                <a:latin typeface="Consolas"/>
              </a:rPr>
              <a:t>)</a:t>
            </a:r>
          </a:p>
          <a:p>
            <a:r>
              <a:rPr lang="en-US" dirty="0">
                <a:solidFill>
                  <a:srgbClr val="000099"/>
                </a:solidFill>
                <a:latin typeface="Consolas"/>
              </a:rPr>
              <a:t>    &lt;/div&gt;</a:t>
            </a:r>
          </a:p>
          <a:p>
            <a:r>
              <a:rPr lang="en-US" dirty="0">
                <a:solidFill>
                  <a:srgbClr val="000099"/>
                </a:solidFill>
                <a:latin typeface="Consolas"/>
              </a:rPr>
              <a:t>    &lt;input type="submit" value="Create" /&gt;</a:t>
            </a:r>
          </a:p>
          <a:p>
            <a:r>
              <a:rPr lang="en-US" dirty="0">
                <a:solidFill>
                  <a:srgbClr val="000099"/>
                </a:solidFill>
                <a:latin typeface="Consolas"/>
              </a:rPr>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5660" y="1057276"/>
            <a:ext cx="8693624" cy="5589184"/>
          </a:xfrm>
        </p:spPr>
        <p:txBody>
          <a:bodyPr/>
          <a:lstStyle/>
          <a:p>
            <a:r>
              <a:rPr lang="en-US" dirty="0"/>
              <a:t>In the view above, the </a:t>
            </a:r>
            <a:r>
              <a:rPr lang="en-US" dirty="0" err="1"/>
              <a:t>Html.BeginForm</a:t>
            </a:r>
            <a:r>
              <a:rPr lang="en-US" dirty="0"/>
              <a:t>(), </a:t>
            </a:r>
            <a:r>
              <a:rPr lang="en-US" dirty="0" err="1"/>
              <a:t>Html.LabelFor</a:t>
            </a:r>
            <a:r>
              <a:rPr lang="en-US" dirty="0"/>
              <a:t>(), and </a:t>
            </a:r>
            <a:r>
              <a:rPr lang="en-US" dirty="0" err="1"/>
              <a:t>Html.TextBoxFor</a:t>
            </a:r>
            <a:r>
              <a:rPr lang="en-US" dirty="0"/>
              <a:t>() helpers are used to create the form. These helpers would not be familiar to an HTML designer.</a:t>
            </a:r>
          </a:p>
          <a:p>
            <a:r>
              <a:rPr lang="en-US" dirty="0"/>
              <a:t>Here’s how the exact same form can be created by using Tag Helpers:</a:t>
            </a:r>
          </a:p>
          <a:p>
            <a:endParaRPr lang="en-US" dirty="0"/>
          </a:p>
          <a:p>
            <a:endParaRPr lang="en-US" dirty="0"/>
          </a:p>
          <a:p>
            <a:endParaRPr lang="en-US" dirty="0"/>
          </a:p>
          <a:p>
            <a:endParaRPr lang="en-US" dirty="0"/>
          </a:p>
          <a:p>
            <a:endParaRPr lang="en-US" dirty="0"/>
          </a:p>
          <a:p>
            <a:endParaRPr lang="en-US" dirty="0"/>
          </a:p>
          <a:p>
            <a:endParaRPr lang="en-US" sz="1200" dirty="0"/>
          </a:p>
          <a:p>
            <a:endParaRPr lang="en-US" dirty="0"/>
          </a:p>
          <a:p>
            <a:r>
              <a:rPr lang="en-US" u="sng" dirty="0">
                <a:solidFill>
                  <a:srgbClr val="000099"/>
                </a:solidFill>
              </a:rPr>
              <a:t>What’s So Special: </a:t>
            </a:r>
            <a:r>
              <a:rPr lang="en-US" dirty="0"/>
              <a:t>These asp-for attributes are used to extend the elements with server-side ASP.NET MVC functionality.</a:t>
            </a:r>
          </a:p>
        </p:txBody>
      </p:sp>
      <p:sp>
        <p:nvSpPr>
          <p:cNvPr id="3" name="Title 2"/>
          <p:cNvSpPr>
            <a:spLocks noGrp="1"/>
          </p:cNvSpPr>
          <p:nvPr>
            <p:ph type="title"/>
          </p:nvPr>
        </p:nvSpPr>
        <p:spPr/>
        <p:txBody>
          <a:bodyPr/>
          <a:lstStyle/>
          <a:p>
            <a:r>
              <a:rPr lang="en-US" dirty="0"/>
              <a:t>New Features: Tag Helper</a:t>
            </a:r>
          </a:p>
        </p:txBody>
      </p:sp>
      <p:sp>
        <p:nvSpPr>
          <p:cNvPr id="4" name="TextBox 3"/>
          <p:cNvSpPr txBox="1"/>
          <p:nvPr/>
        </p:nvSpPr>
        <p:spPr>
          <a:xfrm>
            <a:off x="600503" y="2388351"/>
            <a:ext cx="8202305" cy="3416320"/>
          </a:xfrm>
          <a:prstGeom prst="rect">
            <a:avLst/>
          </a:prstGeom>
          <a:noFill/>
          <a:ln>
            <a:solidFill>
              <a:schemeClr val="bg2">
                <a:lumMod val="10000"/>
              </a:schemeClr>
            </a:solidFill>
          </a:ln>
        </p:spPr>
        <p:txBody>
          <a:bodyPr wrap="square" rtlCol="0">
            <a:spAutoFit/>
          </a:bodyPr>
          <a:lstStyle/>
          <a:p>
            <a:r>
              <a:rPr lang="en-US" dirty="0">
                <a:solidFill>
                  <a:srgbClr val="000099"/>
                </a:solidFill>
                <a:latin typeface="Consolas"/>
              </a:rPr>
              <a:t>@model </a:t>
            </a:r>
            <a:r>
              <a:rPr lang="en-US" dirty="0" err="1">
                <a:solidFill>
                  <a:srgbClr val="000099"/>
                </a:solidFill>
                <a:latin typeface="Consolas"/>
              </a:rPr>
              <a:t>MyProject.Models.Product</a:t>
            </a:r>
            <a:endParaRPr lang="en-US" dirty="0">
              <a:solidFill>
                <a:srgbClr val="000099"/>
              </a:solidFill>
              <a:latin typeface="Consolas"/>
            </a:endParaRPr>
          </a:p>
          <a:p>
            <a:r>
              <a:rPr lang="en-US" dirty="0">
                <a:solidFill>
                  <a:srgbClr val="000099"/>
                </a:solidFill>
                <a:latin typeface="Consolas"/>
              </a:rPr>
              <a:t>@</a:t>
            </a:r>
            <a:r>
              <a:rPr lang="en-US" dirty="0" err="1">
                <a:solidFill>
                  <a:srgbClr val="000099"/>
                </a:solidFill>
                <a:latin typeface="Consolas"/>
              </a:rPr>
              <a:t>addtaghelper</a:t>
            </a:r>
            <a:r>
              <a:rPr lang="en-US" dirty="0">
                <a:solidFill>
                  <a:srgbClr val="000099"/>
                </a:solidFill>
                <a:latin typeface="Consolas"/>
              </a:rPr>
              <a:t> "</a:t>
            </a:r>
            <a:r>
              <a:rPr lang="en-US" dirty="0" err="1">
                <a:solidFill>
                  <a:srgbClr val="000099"/>
                </a:solidFill>
                <a:latin typeface="Consolas"/>
              </a:rPr>
              <a:t>Microsoft.AspNet.Mvc.TagHelpers</a:t>
            </a:r>
            <a:r>
              <a:rPr lang="en-US" dirty="0">
                <a:solidFill>
                  <a:srgbClr val="000099"/>
                </a:solidFill>
                <a:latin typeface="Consolas"/>
              </a:rPr>
              <a:t>"</a:t>
            </a:r>
          </a:p>
          <a:p>
            <a:r>
              <a:rPr lang="en-US" dirty="0">
                <a:solidFill>
                  <a:srgbClr val="000099"/>
                </a:solidFill>
                <a:latin typeface="Consolas"/>
              </a:rPr>
              <a:t> </a:t>
            </a:r>
          </a:p>
          <a:p>
            <a:r>
              <a:rPr lang="en-US" dirty="0">
                <a:solidFill>
                  <a:srgbClr val="000099"/>
                </a:solidFill>
                <a:latin typeface="Consolas"/>
              </a:rPr>
              <a:t>&lt;form asp-controller="Products" asp-action="Create" method="post"&gt;</a:t>
            </a:r>
          </a:p>
          <a:p>
            <a:r>
              <a:rPr lang="en-US" dirty="0">
                <a:solidFill>
                  <a:srgbClr val="000099"/>
                </a:solidFill>
                <a:latin typeface="Consolas"/>
              </a:rPr>
              <a:t>    &lt;div&gt;</a:t>
            </a:r>
          </a:p>
          <a:p>
            <a:r>
              <a:rPr lang="en-US" dirty="0">
                <a:solidFill>
                  <a:srgbClr val="000099"/>
                </a:solidFill>
                <a:latin typeface="Consolas"/>
              </a:rPr>
              <a:t>        &lt;label asp-for="Name"&gt;Name:&lt;/label&gt;</a:t>
            </a:r>
          </a:p>
          <a:p>
            <a:r>
              <a:rPr lang="en-US" dirty="0">
                <a:solidFill>
                  <a:srgbClr val="000099"/>
                </a:solidFill>
                <a:latin typeface="Consolas"/>
              </a:rPr>
              <a:t>        &lt;input asp-for="Name" /&gt;</a:t>
            </a:r>
          </a:p>
          <a:p>
            <a:r>
              <a:rPr lang="en-US" dirty="0">
                <a:solidFill>
                  <a:srgbClr val="000099"/>
                </a:solidFill>
                <a:latin typeface="Consolas"/>
              </a:rPr>
              <a:t>    &lt;/div&gt;</a:t>
            </a:r>
          </a:p>
          <a:p>
            <a:r>
              <a:rPr lang="en-US" dirty="0">
                <a:solidFill>
                  <a:srgbClr val="000099"/>
                </a:solidFill>
                <a:latin typeface="Consolas"/>
              </a:rPr>
              <a:t> </a:t>
            </a:r>
          </a:p>
          <a:p>
            <a:r>
              <a:rPr lang="en-US" dirty="0">
                <a:solidFill>
                  <a:srgbClr val="000099"/>
                </a:solidFill>
                <a:latin typeface="Consolas"/>
              </a:rPr>
              <a:t>    &lt;input type="submit" value="Save" /&gt;</a:t>
            </a:r>
          </a:p>
          <a:p>
            <a:r>
              <a:rPr lang="en-US" dirty="0">
                <a:solidFill>
                  <a:srgbClr val="000099"/>
                </a:solidFill>
                <a:latin typeface="Consolas"/>
              </a:rPr>
              <a:t>&lt;/form&gt;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With </a:t>
            </a:r>
            <a:r>
              <a:rPr lang="en-US" dirty="0" err="1"/>
              <a:t>ASP.Net</a:t>
            </a:r>
            <a:r>
              <a:rPr lang="en-US" dirty="0"/>
              <a:t> Core, we have View Components, instead of </a:t>
            </a:r>
            <a:r>
              <a:rPr lang="en-US" dirty="0" err="1"/>
              <a:t>subcontrollers</a:t>
            </a:r>
            <a:endParaRPr lang="en-US" dirty="0"/>
          </a:p>
          <a:p>
            <a:r>
              <a:rPr lang="en-US" dirty="0"/>
              <a:t>In previous versions of ASP.NET MVC, </a:t>
            </a:r>
          </a:p>
          <a:p>
            <a:pPr lvl="1"/>
            <a:r>
              <a:rPr lang="en-US" sz="1800" dirty="0"/>
              <a:t>You used the </a:t>
            </a:r>
            <a:r>
              <a:rPr lang="en-US" sz="1800" dirty="0" err="1"/>
              <a:t>Html.Action</a:t>
            </a:r>
            <a:r>
              <a:rPr lang="en-US" sz="1800" dirty="0"/>
              <a:t>() helper to invoke a </a:t>
            </a:r>
            <a:r>
              <a:rPr lang="en-US" sz="1800" dirty="0" err="1"/>
              <a:t>subcontroller</a:t>
            </a:r>
            <a:r>
              <a:rPr lang="en-US" sz="1800" dirty="0"/>
              <a:t>. </a:t>
            </a:r>
            <a:br>
              <a:rPr lang="en-US" sz="1800" dirty="0"/>
            </a:br>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err="1"/>
              <a:t>Html.Action</a:t>
            </a:r>
            <a:r>
              <a:rPr lang="en-US" dirty="0"/>
              <a:t>() helper — is not included in the current version of MVC 6. </a:t>
            </a:r>
            <a:br>
              <a:rPr lang="en-US" dirty="0"/>
            </a:br>
            <a:r>
              <a:rPr lang="en-US" dirty="0"/>
              <a:t>MVC 6 includes an alternative technology called View Components.</a:t>
            </a:r>
          </a:p>
          <a:p>
            <a:endParaRPr lang="en-US" dirty="0"/>
          </a:p>
        </p:txBody>
      </p:sp>
      <p:sp>
        <p:nvSpPr>
          <p:cNvPr id="3" name="Title 2"/>
          <p:cNvSpPr>
            <a:spLocks noGrp="1"/>
          </p:cNvSpPr>
          <p:nvPr>
            <p:ph type="title"/>
          </p:nvPr>
        </p:nvSpPr>
        <p:spPr/>
        <p:txBody>
          <a:bodyPr/>
          <a:lstStyle/>
          <a:p>
            <a:r>
              <a:rPr lang="en-US" dirty="0"/>
              <a:t>New Features: View Components</a:t>
            </a:r>
          </a:p>
        </p:txBody>
      </p:sp>
      <p:sp>
        <p:nvSpPr>
          <p:cNvPr id="4" name="TextBox 3"/>
          <p:cNvSpPr txBox="1"/>
          <p:nvPr/>
        </p:nvSpPr>
        <p:spPr>
          <a:xfrm>
            <a:off x="386366" y="2240924"/>
            <a:ext cx="8654603" cy="3416320"/>
          </a:xfrm>
          <a:prstGeom prst="rect">
            <a:avLst/>
          </a:prstGeom>
          <a:noFill/>
          <a:ln>
            <a:solidFill>
              <a:schemeClr val="bg2">
                <a:lumMod val="10000"/>
              </a:schemeClr>
            </a:solidFill>
          </a:ln>
        </p:spPr>
        <p:txBody>
          <a:bodyPr wrap="square" rtlCol="0">
            <a:spAutoFit/>
          </a:bodyPr>
          <a:lstStyle/>
          <a:p>
            <a:r>
              <a:rPr lang="en-US" dirty="0">
                <a:solidFill>
                  <a:srgbClr val="000099"/>
                </a:solidFill>
              </a:rPr>
              <a:t>public class Employee {</a:t>
            </a:r>
          </a:p>
          <a:p>
            <a:r>
              <a:rPr lang="en-US" dirty="0">
                <a:solidFill>
                  <a:srgbClr val="000099"/>
                </a:solidFill>
              </a:rPr>
              <a:t>    public </a:t>
            </a:r>
            <a:r>
              <a:rPr lang="en-US" dirty="0" err="1">
                <a:solidFill>
                  <a:srgbClr val="000099"/>
                </a:solidFill>
              </a:rPr>
              <a:t>int</a:t>
            </a:r>
            <a:r>
              <a:rPr lang="en-US" dirty="0">
                <a:solidFill>
                  <a:srgbClr val="000099"/>
                </a:solidFill>
              </a:rPr>
              <a:t> id { get; set; }</a:t>
            </a:r>
          </a:p>
          <a:p>
            <a:r>
              <a:rPr lang="en-US" dirty="0">
                <a:solidFill>
                  <a:srgbClr val="000099"/>
                </a:solidFill>
              </a:rPr>
              <a:t>    public string Name { get; set; }</a:t>
            </a:r>
          </a:p>
          <a:p>
            <a:r>
              <a:rPr lang="en-US" dirty="0">
                <a:solidFill>
                  <a:srgbClr val="000099"/>
                </a:solidFill>
              </a:rPr>
              <a:t>}</a:t>
            </a:r>
          </a:p>
          <a:p>
            <a:endParaRPr lang="en-US" dirty="0">
              <a:solidFill>
                <a:schemeClr val="bg2">
                  <a:lumMod val="10000"/>
                </a:schemeClr>
              </a:solidFill>
            </a:endParaRPr>
          </a:p>
          <a:p>
            <a:r>
              <a:rPr lang="en-US" dirty="0">
                <a:solidFill>
                  <a:schemeClr val="bg2">
                    <a:lumMod val="10000"/>
                  </a:schemeClr>
                </a:solidFill>
              </a:rPr>
              <a:t>then, use </a:t>
            </a:r>
            <a:r>
              <a:rPr lang="en-US" dirty="0" err="1">
                <a:solidFill>
                  <a:schemeClr val="bg2">
                    <a:lumMod val="10000"/>
                  </a:schemeClr>
                </a:solidFill>
              </a:rPr>
              <a:t>Html.Action</a:t>
            </a:r>
            <a:r>
              <a:rPr lang="en-US" dirty="0">
                <a:solidFill>
                  <a:schemeClr val="bg2">
                    <a:lumMod val="10000"/>
                  </a:schemeClr>
                </a:solidFill>
              </a:rPr>
              <a:t> passing the parameters:</a:t>
            </a:r>
          </a:p>
          <a:p>
            <a:r>
              <a:rPr lang="en-US" dirty="0" err="1">
                <a:solidFill>
                  <a:srgbClr val="000099"/>
                </a:solidFill>
              </a:rPr>
              <a:t>Html.Action</a:t>
            </a:r>
            <a:r>
              <a:rPr lang="en-US" dirty="0">
                <a:solidFill>
                  <a:srgbClr val="000099"/>
                </a:solidFill>
              </a:rPr>
              <a:t>("</a:t>
            </a:r>
            <a:r>
              <a:rPr lang="en-US" dirty="0" err="1">
                <a:solidFill>
                  <a:srgbClr val="000099"/>
                </a:solidFill>
              </a:rPr>
              <a:t>EmpAction</a:t>
            </a:r>
            <a:r>
              <a:rPr lang="en-US" dirty="0">
                <a:solidFill>
                  <a:srgbClr val="000099"/>
                </a:solidFill>
              </a:rPr>
              <a:t>", new { Employee = new Employee { id=1, Name="ABC"} })</a:t>
            </a:r>
          </a:p>
          <a:p>
            <a:endParaRPr lang="en-US" dirty="0">
              <a:solidFill>
                <a:schemeClr val="bg2">
                  <a:lumMod val="10000"/>
                </a:schemeClr>
              </a:solidFill>
            </a:endParaRPr>
          </a:p>
          <a:p>
            <a:r>
              <a:rPr lang="en-US" dirty="0">
                <a:solidFill>
                  <a:schemeClr val="bg2">
                    <a:lumMod val="10000"/>
                  </a:schemeClr>
                </a:solidFill>
              </a:rPr>
              <a:t>and in Controller:</a:t>
            </a:r>
          </a:p>
          <a:p>
            <a:r>
              <a:rPr lang="en-US" dirty="0">
                <a:solidFill>
                  <a:srgbClr val="000099"/>
                </a:solidFill>
              </a:rPr>
              <a:t>public </a:t>
            </a:r>
            <a:r>
              <a:rPr lang="en-US" dirty="0" err="1">
                <a:solidFill>
                  <a:srgbClr val="000099"/>
                </a:solidFill>
              </a:rPr>
              <a:t>ActionResult</a:t>
            </a:r>
            <a:r>
              <a:rPr lang="en-US" dirty="0">
                <a:solidFill>
                  <a:srgbClr val="000099"/>
                </a:solidFill>
              </a:rPr>
              <a:t> </a:t>
            </a:r>
            <a:r>
              <a:rPr lang="en-US" dirty="0" err="1">
                <a:solidFill>
                  <a:srgbClr val="000099"/>
                </a:solidFill>
              </a:rPr>
              <a:t>EmpAction</a:t>
            </a:r>
            <a:r>
              <a:rPr lang="en-US" dirty="0">
                <a:solidFill>
                  <a:srgbClr val="000099"/>
                </a:solidFill>
              </a:rPr>
              <a:t>(Employee Employee) {</a:t>
            </a:r>
          </a:p>
          <a:p>
            <a:r>
              <a:rPr lang="en-US" dirty="0">
                <a:solidFill>
                  <a:srgbClr val="000099"/>
                </a:solidFill>
              </a:rPr>
              <a:t>    return </a:t>
            </a:r>
            <a:r>
              <a:rPr lang="en-US" dirty="0" err="1">
                <a:solidFill>
                  <a:srgbClr val="000099"/>
                </a:solidFill>
              </a:rPr>
              <a:t>PartialView</a:t>
            </a:r>
            <a:r>
              <a:rPr lang="en-US" dirty="0">
                <a:solidFill>
                  <a:srgbClr val="000099"/>
                </a:solidFill>
              </a:rPr>
              <a:t>(Employee);</a:t>
            </a:r>
          </a:p>
          <a:p>
            <a:r>
              <a:rPr lang="en-US" dirty="0">
                <a:solidFill>
                  <a:srgbClr val="000099"/>
                </a:solidFill>
              </a:rPr>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Here’s how you can create a View Component that displays one of two banner advertisements depending on the time of day:</a:t>
            </a:r>
          </a:p>
          <a:p>
            <a:endParaRPr lang="en-US" dirty="0"/>
          </a:p>
        </p:txBody>
      </p:sp>
      <p:sp>
        <p:nvSpPr>
          <p:cNvPr id="3" name="Title 2"/>
          <p:cNvSpPr>
            <a:spLocks noGrp="1"/>
          </p:cNvSpPr>
          <p:nvPr>
            <p:ph type="title"/>
          </p:nvPr>
        </p:nvSpPr>
        <p:spPr/>
        <p:txBody>
          <a:bodyPr/>
          <a:lstStyle/>
          <a:p>
            <a:r>
              <a:rPr lang="en-US" dirty="0"/>
              <a:t>New Features: View Components</a:t>
            </a:r>
          </a:p>
        </p:txBody>
      </p:sp>
      <p:sp>
        <p:nvSpPr>
          <p:cNvPr id="5" name="TextBox 4"/>
          <p:cNvSpPr txBox="1"/>
          <p:nvPr/>
        </p:nvSpPr>
        <p:spPr>
          <a:xfrm>
            <a:off x="436730" y="1856096"/>
            <a:ext cx="8393373" cy="4247317"/>
          </a:xfrm>
          <a:prstGeom prst="rect">
            <a:avLst/>
          </a:prstGeom>
          <a:noFill/>
          <a:ln>
            <a:solidFill>
              <a:schemeClr val="bg2">
                <a:lumMod val="10000"/>
              </a:schemeClr>
            </a:solidFill>
          </a:ln>
        </p:spPr>
        <p:txBody>
          <a:bodyPr wrap="square" rtlCol="0">
            <a:spAutoFit/>
          </a:bodyPr>
          <a:lstStyle/>
          <a:p>
            <a:r>
              <a:rPr lang="en-US" dirty="0">
                <a:solidFill>
                  <a:srgbClr val="000099"/>
                </a:solidFill>
                <a:latin typeface="Consolas"/>
              </a:rPr>
              <a:t>using </a:t>
            </a:r>
            <a:r>
              <a:rPr lang="en-US" dirty="0" err="1">
                <a:solidFill>
                  <a:srgbClr val="000099"/>
                </a:solidFill>
                <a:latin typeface="Consolas"/>
              </a:rPr>
              <a:t>Microsoft.AspNet.Mvc</a:t>
            </a:r>
            <a:r>
              <a:rPr lang="en-US" dirty="0">
                <a:solidFill>
                  <a:srgbClr val="000099"/>
                </a:solidFill>
                <a:latin typeface="Consolas"/>
              </a:rPr>
              <a:t>;</a:t>
            </a:r>
          </a:p>
          <a:p>
            <a:r>
              <a:rPr lang="en-US" dirty="0">
                <a:solidFill>
                  <a:srgbClr val="000099"/>
                </a:solidFill>
                <a:latin typeface="Consolas"/>
              </a:rPr>
              <a:t>using System;</a:t>
            </a:r>
          </a:p>
          <a:p>
            <a:r>
              <a:rPr lang="en-US" dirty="0">
                <a:solidFill>
                  <a:srgbClr val="000099"/>
                </a:solidFill>
                <a:latin typeface="Consolas"/>
              </a:rPr>
              <a:t> </a:t>
            </a:r>
          </a:p>
          <a:p>
            <a:r>
              <a:rPr lang="en-US" dirty="0">
                <a:solidFill>
                  <a:srgbClr val="000099"/>
                </a:solidFill>
                <a:latin typeface="Consolas"/>
              </a:rPr>
              <a:t>namespace </a:t>
            </a:r>
            <a:r>
              <a:rPr lang="en-US" dirty="0" err="1">
                <a:solidFill>
                  <a:srgbClr val="000099"/>
                </a:solidFill>
                <a:latin typeface="Consolas"/>
              </a:rPr>
              <a:t>Partials.Components</a:t>
            </a:r>
            <a:r>
              <a:rPr lang="en-US" dirty="0">
                <a:solidFill>
                  <a:srgbClr val="000099"/>
                </a:solidFill>
                <a:latin typeface="Consolas"/>
              </a:rPr>
              <a:t>{</a:t>
            </a:r>
          </a:p>
          <a:p>
            <a:r>
              <a:rPr lang="en-US" dirty="0">
                <a:solidFill>
                  <a:srgbClr val="000099"/>
                </a:solidFill>
                <a:latin typeface="Consolas"/>
              </a:rPr>
              <a:t>    public class </a:t>
            </a:r>
            <a:r>
              <a:rPr lang="en-US" dirty="0" err="1">
                <a:solidFill>
                  <a:srgbClr val="000099"/>
                </a:solidFill>
                <a:latin typeface="Consolas"/>
              </a:rPr>
              <a:t>BannerAd</a:t>
            </a:r>
            <a:r>
              <a:rPr lang="en-US" dirty="0">
                <a:solidFill>
                  <a:srgbClr val="000099"/>
                </a:solidFill>
                <a:latin typeface="Consolas"/>
              </a:rPr>
              <a:t> : </a:t>
            </a:r>
            <a:r>
              <a:rPr lang="en-US" dirty="0" err="1">
                <a:solidFill>
                  <a:srgbClr val="000099"/>
                </a:solidFill>
                <a:latin typeface="Consolas"/>
              </a:rPr>
              <a:t>ViewComponent</a:t>
            </a:r>
            <a:r>
              <a:rPr lang="en-US" dirty="0">
                <a:solidFill>
                  <a:srgbClr val="000099"/>
                </a:solidFill>
                <a:latin typeface="Consolas"/>
              </a:rPr>
              <a:t>{</a:t>
            </a:r>
          </a:p>
          <a:p>
            <a:r>
              <a:rPr lang="en-US" dirty="0">
                <a:solidFill>
                  <a:srgbClr val="000099"/>
                </a:solidFill>
                <a:latin typeface="Consolas"/>
              </a:rPr>
              <a:t>        public </a:t>
            </a:r>
            <a:r>
              <a:rPr lang="en-US" dirty="0" err="1">
                <a:solidFill>
                  <a:srgbClr val="000099"/>
                </a:solidFill>
                <a:latin typeface="Consolas"/>
              </a:rPr>
              <a:t>IViewComponentResult</a:t>
            </a:r>
            <a:r>
              <a:rPr lang="en-US" dirty="0">
                <a:solidFill>
                  <a:srgbClr val="000099"/>
                </a:solidFill>
                <a:latin typeface="Consolas"/>
              </a:rPr>
              <a:t> Invoke(){</a:t>
            </a:r>
          </a:p>
          <a:p>
            <a:r>
              <a:rPr lang="en-US" dirty="0">
                <a:solidFill>
                  <a:srgbClr val="000099"/>
                </a:solidFill>
                <a:latin typeface="Consolas"/>
              </a:rPr>
              <a:t>            </a:t>
            </a:r>
            <a:r>
              <a:rPr lang="en-US" dirty="0" err="1">
                <a:solidFill>
                  <a:srgbClr val="000099"/>
                </a:solidFill>
                <a:latin typeface="Consolas"/>
              </a:rPr>
              <a:t>var</a:t>
            </a:r>
            <a:r>
              <a:rPr lang="en-US" dirty="0">
                <a:solidFill>
                  <a:srgbClr val="000099"/>
                </a:solidFill>
                <a:latin typeface="Consolas"/>
              </a:rPr>
              <a:t> </a:t>
            </a:r>
            <a:r>
              <a:rPr lang="en-US" dirty="0" err="1">
                <a:solidFill>
                  <a:srgbClr val="000099"/>
                </a:solidFill>
                <a:latin typeface="Consolas"/>
              </a:rPr>
              <a:t>adText</a:t>
            </a:r>
            <a:r>
              <a:rPr lang="en-US" dirty="0">
                <a:solidFill>
                  <a:srgbClr val="000099"/>
                </a:solidFill>
                <a:latin typeface="Consolas"/>
              </a:rPr>
              <a:t> = "Buy more coffee!";</a:t>
            </a:r>
          </a:p>
          <a:p>
            <a:r>
              <a:rPr lang="en-US" dirty="0">
                <a:solidFill>
                  <a:srgbClr val="000099"/>
                </a:solidFill>
                <a:latin typeface="Consolas"/>
              </a:rPr>
              <a:t> </a:t>
            </a:r>
          </a:p>
          <a:p>
            <a:r>
              <a:rPr lang="en-US" dirty="0">
                <a:solidFill>
                  <a:srgbClr val="000099"/>
                </a:solidFill>
                <a:latin typeface="Consolas"/>
              </a:rPr>
              <a:t>            if (</a:t>
            </a:r>
            <a:r>
              <a:rPr lang="en-US" dirty="0" err="1">
                <a:solidFill>
                  <a:srgbClr val="000099"/>
                </a:solidFill>
                <a:latin typeface="Consolas"/>
              </a:rPr>
              <a:t>DateTime.Now.Hour</a:t>
            </a:r>
            <a:r>
              <a:rPr lang="en-US" dirty="0">
                <a:solidFill>
                  <a:srgbClr val="000099"/>
                </a:solidFill>
                <a:latin typeface="Consolas"/>
              </a:rPr>
              <a:t> &gt; 18){</a:t>
            </a:r>
          </a:p>
          <a:p>
            <a:r>
              <a:rPr lang="en-US" dirty="0">
                <a:solidFill>
                  <a:srgbClr val="000099"/>
                </a:solidFill>
                <a:latin typeface="Consolas"/>
              </a:rPr>
              <a:t>                </a:t>
            </a:r>
            <a:r>
              <a:rPr lang="en-US" dirty="0" err="1">
                <a:solidFill>
                  <a:srgbClr val="000099"/>
                </a:solidFill>
                <a:latin typeface="Consolas"/>
              </a:rPr>
              <a:t>adText</a:t>
            </a:r>
            <a:r>
              <a:rPr lang="en-US" dirty="0">
                <a:solidFill>
                  <a:srgbClr val="000099"/>
                </a:solidFill>
                <a:latin typeface="Consolas"/>
              </a:rPr>
              <a:t> = "Buy more warm milk!";</a:t>
            </a:r>
          </a:p>
          <a:p>
            <a:r>
              <a:rPr lang="en-US" dirty="0">
                <a:solidFill>
                  <a:srgbClr val="000099"/>
                </a:solidFill>
                <a:latin typeface="Consolas"/>
              </a:rPr>
              <a:t>            }</a:t>
            </a:r>
          </a:p>
          <a:p>
            <a:r>
              <a:rPr lang="en-US" dirty="0">
                <a:solidFill>
                  <a:srgbClr val="000099"/>
                </a:solidFill>
                <a:latin typeface="Consolas"/>
              </a:rPr>
              <a:t>            return View("_Advertisement", </a:t>
            </a:r>
            <a:r>
              <a:rPr lang="en-US" dirty="0" err="1">
                <a:solidFill>
                  <a:srgbClr val="000099"/>
                </a:solidFill>
                <a:latin typeface="Consolas"/>
              </a:rPr>
              <a:t>adText</a:t>
            </a:r>
            <a:r>
              <a:rPr lang="en-US" dirty="0">
                <a:solidFill>
                  <a:srgbClr val="000099"/>
                </a:solidFill>
                <a:latin typeface="Consolas"/>
              </a:rPr>
              <a:t>);</a:t>
            </a:r>
          </a:p>
          <a:p>
            <a:r>
              <a:rPr lang="en-US" dirty="0">
                <a:solidFill>
                  <a:srgbClr val="000099"/>
                </a:solidFill>
                <a:latin typeface="Consolas"/>
              </a:rPr>
              <a:t>        }</a:t>
            </a:r>
          </a:p>
          <a:p>
            <a:r>
              <a:rPr lang="en-US" dirty="0">
                <a:solidFill>
                  <a:srgbClr val="000099"/>
                </a:solidFill>
                <a:latin typeface="Consolas"/>
              </a:rPr>
              <a:t>    }</a:t>
            </a:r>
          </a:p>
          <a:p>
            <a:r>
              <a:rPr lang="en-US" dirty="0">
                <a:solidFill>
                  <a:srgbClr val="000099"/>
                </a:solidFill>
                <a:latin typeface="Consolas"/>
              </a:rPr>
              <a:t>}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If the time is before 5:00pm then the View Component returns a partial named _Advertisement with the advertisement text “Buy more coffee!”. If the time is after 5:00pm then the text changes to “Buy more warm milk!”.</a:t>
            </a:r>
          </a:p>
          <a:p>
            <a:r>
              <a:rPr lang="en-US" dirty="0"/>
              <a:t>Here’s what the _Advertisement partial looks like:</a:t>
            </a:r>
          </a:p>
          <a:p>
            <a:endParaRPr lang="en-US" dirty="0"/>
          </a:p>
          <a:p>
            <a:endParaRPr lang="en-US" dirty="0"/>
          </a:p>
          <a:p>
            <a:endParaRPr lang="en-US" dirty="0"/>
          </a:p>
          <a:p>
            <a:r>
              <a:rPr lang="en-US" dirty="0"/>
              <a:t>Finally, here is how you can use the </a:t>
            </a:r>
            <a:r>
              <a:rPr lang="en-US" dirty="0" err="1"/>
              <a:t>BannerAd</a:t>
            </a:r>
            <a:r>
              <a:rPr lang="en-US" dirty="0"/>
              <a:t> View Component in an MVC view:</a:t>
            </a:r>
          </a:p>
          <a:p>
            <a:endParaRPr lang="en-US" dirty="0"/>
          </a:p>
          <a:p>
            <a:r>
              <a:rPr lang="en-US" dirty="0"/>
              <a:t>View Components are very similar to </a:t>
            </a:r>
            <a:r>
              <a:rPr lang="en-US" dirty="0" err="1"/>
              <a:t>subcontrollers</a:t>
            </a:r>
            <a:r>
              <a:rPr lang="en-US" dirty="0"/>
              <a:t>. However, </a:t>
            </a:r>
            <a:r>
              <a:rPr lang="en-US" dirty="0" err="1"/>
              <a:t>subcontrollers</a:t>
            </a:r>
            <a:r>
              <a:rPr lang="en-US" dirty="0"/>
              <a:t> were always a little odd. They were pretending to be controller actions but they were not really controller actions. View Components just seem more natural.</a:t>
            </a:r>
          </a:p>
        </p:txBody>
      </p:sp>
      <p:sp>
        <p:nvSpPr>
          <p:cNvPr id="3" name="Title 2"/>
          <p:cNvSpPr>
            <a:spLocks noGrp="1"/>
          </p:cNvSpPr>
          <p:nvPr>
            <p:ph type="title"/>
          </p:nvPr>
        </p:nvSpPr>
        <p:spPr/>
        <p:txBody>
          <a:bodyPr/>
          <a:lstStyle/>
          <a:p>
            <a:r>
              <a:rPr lang="en-US" dirty="0"/>
              <a:t>New Features: View Components</a:t>
            </a:r>
          </a:p>
        </p:txBody>
      </p:sp>
      <p:sp>
        <p:nvSpPr>
          <p:cNvPr id="5" name="TextBox 4"/>
          <p:cNvSpPr txBox="1"/>
          <p:nvPr/>
        </p:nvSpPr>
        <p:spPr>
          <a:xfrm>
            <a:off x="436730" y="2456608"/>
            <a:ext cx="8393373" cy="1200329"/>
          </a:xfrm>
          <a:prstGeom prst="rect">
            <a:avLst/>
          </a:prstGeom>
          <a:noFill/>
          <a:ln>
            <a:solidFill>
              <a:schemeClr val="bg2">
                <a:lumMod val="10000"/>
              </a:schemeClr>
            </a:solidFill>
          </a:ln>
        </p:spPr>
        <p:txBody>
          <a:bodyPr wrap="square" rtlCol="0">
            <a:spAutoFit/>
          </a:bodyPr>
          <a:lstStyle/>
          <a:p>
            <a:r>
              <a:rPr lang="en-US" dirty="0">
                <a:solidFill>
                  <a:srgbClr val="000099"/>
                </a:solidFill>
                <a:latin typeface="Consolas"/>
              </a:rPr>
              <a:t>@model string </a:t>
            </a:r>
          </a:p>
          <a:p>
            <a:r>
              <a:rPr lang="en-US" dirty="0">
                <a:solidFill>
                  <a:srgbClr val="000099"/>
                </a:solidFill>
                <a:latin typeface="Consolas"/>
              </a:rPr>
              <a:t>&lt;div style="border:2px solid green;padding:15px"&gt;</a:t>
            </a:r>
          </a:p>
          <a:p>
            <a:r>
              <a:rPr lang="en-US" dirty="0">
                <a:solidFill>
                  <a:srgbClr val="000099"/>
                </a:solidFill>
                <a:latin typeface="Consolas"/>
              </a:rPr>
              <a:t>    @Model</a:t>
            </a:r>
          </a:p>
          <a:p>
            <a:r>
              <a:rPr lang="en-US" dirty="0">
                <a:solidFill>
                  <a:srgbClr val="000099"/>
                </a:solidFill>
                <a:latin typeface="Consolas"/>
              </a:rPr>
              <a:t>&lt;/div&gt;</a:t>
            </a:r>
          </a:p>
        </p:txBody>
      </p:sp>
      <p:sp>
        <p:nvSpPr>
          <p:cNvPr id="6" name="TextBox 5"/>
          <p:cNvSpPr txBox="1"/>
          <p:nvPr/>
        </p:nvSpPr>
        <p:spPr>
          <a:xfrm>
            <a:off x="452653" y="4369569"/>
            <a:ext cx="8393373" cy="369332"/>
          </a:xfrm>
          <a:prstGeom prst="rect">
            <a:avLst/>
          </a:prstGeom>
          <a:noFill/>
          <a:ln>
            <a:solidFill>
              <a:schemeClr val="bg2">
                <a:lumMod val="10000"/>
              </a:schemeClr>
            </a:solidFill>
          </a:ln>
        </p:spPr>
        <p:txBody>
          <a:bodyPr wrap="square" rtlCol="0">
            <a:spAutoFit/>
          </a:bodyPr>
          <a:lstStyle/>
          <a:p>
            <a:r>
              <a:rPr lang="en-US" dirty="0">
                <a:solidFill>
                  <a:srgbClr val="000099"/>
                </a:solidFill>
                <a:latin typeface="Consolas"/>
              </a:rPr>
              <a:t>@</a:t>
            </a:r>
            <a:r>
              <a:rPr lang="en-US" dirty="0" err="1">
                <a:solidFill>
                  <a:srgbClr val="000099"/>
                </a:solidFill>
                <a:latin typeface="Consolas"/>
              </a:rPr>
              <a:t>Component.Invoke</a:t>
            </a:r>
            <a:r>
              <a:rPr lang="en-US" dirty="0">
                <a:solidFill>
                  <a:srgbClr val="000099"/>
                </a:solidFill>
                <a:latin typeface="Consolas"/>
              </a:rPr>
              <a:t>("</a:t>
            </a:r>
            <a:r>
              <a:rPr lang="en-US" dirty="0" err="1">
                <a:solidFill>
                  <a:srgbClr val="000099"/>
                </a:solidFill>
                <a:latin typeface="Consolas"/>
              </a:rPr>
              <a:t>BannerAd</a:t>
            </a:r>
            <a:r>
              <a:rPr lang="en-US" dirty="0">
                <a:solidFill>
                  <a:srgbClr val="000099"/>
                </a:solidFill>
                <a:latin typeface="Consolas"/>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AFDDA3-44AF-4EBE-BAD3-B8701799F346}"/>
              </a:ext>
            </a:extLst>
          </p:cNvPr>
          <p:cNvSpPr>
            <a:spLocks noGrp="1"/>
          </p:cNvSpPr>
          <p:nvPr>
            <p:ph type="title"/>
          </p:nvPr>
        </p:nvSpPr>
        <p:spPr/>
        <p:txBody>
          <a:bodyPr/>
          <a:lstStyle/>
          <a:p>
            <a:r>
              <a:rPr lang="en-US" dirty="0"/>
              <a:t>.Net</a:t>
            </a:r>
            <a:endParaRPr lang="en-IN" dirty="0"/>
          </a:p>
        </p:txBody>
      </p:sp>
      <p:pic>
        <p:nvPicPr>
          <p:cNvPr id="5122" name="Picture 2" descr="dotnet-unified-platform">
            <a:extLst>
              <a:ext uri="{FF2B5EF4-FFF2-40B4-BE49-F238E27FC236}">
                <a16:creationId xmlns:a16="http://schemas.microsoft.com/office/drawing/2014/main" id="{CF0A20E5-5BA0-45FA-956E-3E4C1499C5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4" y="1585316"/>
            <a:ext cx="8086726" cy="4548783"/>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Rectangle 3">
            <a:extLst>
              <a:ext uri="{FF2B5EF4-FFF2-40B4-BE49-F238E27FC236}">
                <a16:creationId xmlns:a16="http://schemas.microsoft.com/office/drawing/2014/main" id="{348028F0-2F01-4A52-BA16-0A5BACD25B97}"/>
              </a:ext>
            </a:extLst>
          </p:cNvPr>
          <p:cNvSpPr/>
          <p:nvPr/>
        </p:nvSpPr>
        <p:spPr>
          <a:xfrm>
            <a:off x="4057650" y="245666"/>
            <a:ext cx="4972049" cy="697310"/>
          </a:xfrm>
          <a:prstGeom prst="wedgeRectCallout">
            <a:avLst>
              <a:gd name="adj1" fmla="val -24350"/>
              <a:gd name="adj2" fmla="val 47736"/>
            </a:avLst>
          </a:prstGeom>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1200" dirty="0">
                <a:solidFill>
                  <a:schemeClr val="bg2">
                    <a:lumMod val="10000"/>
                  </a:schemeClr>
                </a:solidFill>
                <a:latin typeface="Segoe UI" panose="020B0502040204020203" pitchFamily="34" charset="0"/>
                <a:cs typeface="Segoe UI" panose="020B0502040204020203" pitchFamily="34" charset="0"/>
              </a:rPr>
              <a:t>.NET is a free, open-source development platform for building many kinds of apps, such as Web applications, Desktop Applications, Cloud-native applications, mobile applications, gaming applications etc.</a:t>
            </a:r>
            <a:endParaRPr lang="en-IN" sz="1200" dirty="0">
              <a:solidFill>
                <a:schemeClr val="bg2">
                  <a:lumMod val="10000"/>
                </a:schemeClr>
              </a:solidFill>
              <a:latin typeface="Segoe UI" panose="020B0502040204020203" pitchFamily="34" charset="0"/>
              <a:cs typeface="Segoe UI" panose="020B0502040204020203" pitchFamily="34" charset="0"/>
            </a:endParaRPr>
          </a:p>
        </p:txBody>
      </p:sp>
      <p:sp>
        <p:nvSpPr>
          <p:cNvPr id="6" name="Speech Bubble: Rectangle 5">
            <a:extLst>
              <a:ext uri="{FF2B5EF4-FFF2-40B4-BE49-F238E27FC236}">
                <a16:creationId xmlns:a16="http://schemas.microsoft.com/office/drawing/2014/main" id="{D26C3E84-F063-438C-BBA0-14E544543699}"/>
              </a:ext>
            </a:extLst>
          </p:cNvPr>
          <p:cNvSpPr/>
          <p:nvPr/>
        </p:nvSpPr>
        <p:spPr>
          <a:xfrm>
            <a:off x="4086225" y="1019175"/>
            <a:ext cx="4972049" cy="371476"/>
          </a:xfrm>
          <a:prstGeom prst="wedgeRectCallout">
            <a:avLst>
              <a:gd name="adj1" fmla="val -24350"/>
              <a:gd name="adj2" fmla="val 47736"/>
            </a:avLst>
          </a:prstGeom>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1200" dirty="0">
                <a:solidFill>
                  <a:schemeClr val="bg2">
                    <a:lumMod val="10000"/>
                  </a:schemeClr>
                </a:solidFill>
                <a:latin typeface="Segoe UI" panose="020B0502040204020203" pitchFamily="34" charset="0"/>
                <a:cs typeface="Segoe UI" panose="020B0502040204020203" pitchFamily="34" charset="0"/>
              </a:rPr>
              <a:t>.NET allows development of cross-platform applications</a:t>
            </a:r>
            <a:endParaRPr lang="en-IN" sz="1200" dirty="0">
              <a:solidFill>
                <a:schemeClr val="bg2">
                  <a:lumMod val="1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523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lnSpc>
                <a:spcPct val="150000"/>
              </a:lnSpc>
            </a:pPr>
            <a:r>
              <a:rPr lang="en-US" sz="1800" b="1" dirty="0">
                <a:solidFill>
                  <a:srgbClr val="000099"/>
                </a:solidFill>
              </a:rPr>
              <a:t>ASP.NET Identity: </a:t>
            </a:r>
            <a:r>
              <a:rPr lang="en-US" sz="1800" dirty="0"/>
              <a:t>The MVC project templates have been updated to use ASP.NET Identity (e.g. Facebook and Google authentication, OAuth and </a:t>
            </a:r>
            <a:r>
              <a:rPr lang="en-US" sz="1800" dirty="0" err="1"/>
              <a:t>OpenId</a:t>
            </a:r>
            <a:r>
              <a:rPr lang="en-US" sz="1800" dirty="0"/>
              <a:t>) for authentication and identity management. </a:t>
            </a:r>
          </a:p>
          <a:p>
            <a:pPr lvl="1">
              <a:lnSpc>
                <a:spcPct val="150000"/>
              </a:lnSpc>
            </a:pPr>
            <a:endParaRPr lang="en-US" sz="1800" dirty="0">
              <a:solidFill>
                <a:srgbClr val="000099"/>
              </a:solidFill>
            </a:endParaRPr>
          </a:p>
          <a:p>
            <a:pPr lvl="1">
              <a:lnSpc>
                <a:spcPct val="150000"/>
              </a:lnSpc>
            </a:pPr>
            <a:r>
              <a:rPr lang="en-US" sz="1800" b="1" dirty="0">
                <a:solidFill>
                  <a:srgbClr val="000099"/>
                </a:solidFill>
              </a:rPr>
              <a:t>Bootstrap: </a:t>
            </a:r>
            <a:r>
              <a:rPr lang="en-US" sz="1800" dirty="0"/>
              <a:t>The MVC project template has been updated to use </a:t>
            </a:r>
            <a:r>
              <a:rPr lang="en-US" sz="1800" dirty="0">
                <a:hlinkClick r:id="rId3"/>
              </a:rPr>
              <a:t>Bootstrap</a:t>
            </a:r>
            <a:r>
              <a:rPr lang="en-US" sz="1800" dirty="0"/>
              <a:t> to provide a sleek and responsive look and feel that you can easily customize. </a:t>
            </a:r>
          </a:p>
          <a:p>
            <a:pPr lvl="1">
              <a:lnSpc>
                <a:spcPct val="150000"/>
              </a:lnSpc>
            </a:pPr>
            <a:endParaRPr lang="en-US" sz="1800" dirty="0">
              <a:solidFill>
                <a:srgbClr val="000099"/>
              </a:solidFill>
            </a:endParaRPr>
          </a:p>
          <a:p>
            <a:pPr lvl="1">
              <a:lnSpc>
                <a:spcPct val="150000"/>
              </a:lnSpc>
            </a:pPr>
            <a:r>
              <a:rPr lang="en-US" sz="1800" b="1" dirty="0">
                <a:solidFill>
                  <a:srgbClr val="000099"/>
                </a:solidFill>
              </a:rPr>
              <a:t>Authentication filters: </a:t>
            </a:r>
            <a:r>
              <a:rPr lang="en-US" sz="1800" dirty="0"/>
              <a:t>Authentication filters are a new kind of filter in ASP.NET MVC that run prior to authorization filters in the ASP.NET MVC pipeline and allow you to specify authentication logic per-action, per-controller, or globally for all controllers. </a:t>
            </a:r>
          </a:p>
          <a:p>
            <a:pPr lvl="1">
              <a:lnSpc>
                <a:spcPct val="150000"/>
              </a:lnSpc>
            </a:pPr>
            <a:endParaRPr lang="en-US" sz="2000" dirty="0"/>
          </a:p>
        </p:txBody>
      </p:sp>
      <p:sp>
        <p:nvSpPr>
          <p:cNvPr id="3" name="Title 2"/>
          <p:cNvSpPr>
            <a:spLocks noGrp="1"/>
          </p:cNvSpPr>
          <p:nvPr>
            <p:ph type="title"/>
          </p:nvPr>
        </p:nvSpPr>
        <p:spPr/>
        <p:txBody>
          <a:bodyPr/>
          <a:lstStyle/>
          <a:p>
            <a:r>
              <a:rPr lang="en-US" dirty="0" err="1"/>
              <a:t>ASP.Net</a:t>
            </a:r>
            <a:r>
              <a:rPr lang="en-US" dirty="0"/>
              <a:t> Core: New Features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For Front Developers, there is support for</a:t>
            </a:r>
          </a:p>
          <a:p>
            <a:endParaRPr lang="en-US" sz="1050" dirty="0"/>
          </a:p>
          <a:p>
            <a:pPr lvl="1">
              <a:lnSpc>
                <a:spcPct val="150000"/>
              </a:lnSpc>
            </a:pPr>
            <a:r>
              <a:rPr lang="en-US" sz="1800" b="1" dirty="0" err="1"/>
              <a:t>GruntJS</a:t>
            </a:r>
            <a:r>
              <a:rPr lang="en-US" sz="1800" b="1" dirty="0"/>
              <a:t> </a:t>
            </a:r>
            <a:r>
              <a:rPr lang="en-US" sz="1800" dirty="0"/>
              <a:t>is a task runner that enables you to build front-end resources such as JavaScript and CSS files. </a:t>
            </a:r>
            <a:br>
              <a:rPr lang="en-US" sz="1800" dirty="0"/>
            </a:br>
            <a:r>
              <a:rPr lang="en-US" sz="1800" dirty="0"/>
              <a:t>For example, you can use </a:t>
            </a:r>
            <a:r>
              <a:rPr lang="en-US" sz="1800" dirty="0" err="1"/>
              <a:t>GruntJS</a:t>
            </a:r>
            <a:r>
              <a:rPr lang="en-US" sz="1800" dirty="0"/>
              <a:t> to concatenate and minify your JavaScript files whenever you perform a build in Visual Studio.</a:t>
            </a:r>
          </a:p>
          <a:p>
            <a:pPr lvl="1">
              <a:lnSpc>
                <a:spcPct val="150000"/>
              </a:lnSpc>
            </a:pPr>
            <a:endParaRPr lang="en-US" sz="1800" b="1" dirty="0"/>
          </a:p>
          <a:p>
            <a:pPr lvl="1">
              <a:lnSpc>
                <a:spcPct val="150000"/>
              </a:lnSpc>
            </a:pPr>
            <a:r>
              <a:rPr lang="en-US" sz="1800" b="1" dirty="0"/>
              <a:t>NPM Packages: </a:t>
            </a:r>
            <a:r>
              <a:rPr lang="en-US" sz="1800" dirty="0"/>
              <a:t>In order to support </a:t>
            </a:r>
            <a:r>
              <a:rPr lang="en-US" sz="1800" dirty="0" err="1"/>
              <a:t>GruntJS</a:t>
            </a:r>
            <a:r>
              <a:rPr lang="en-US" sz="1800" dirty="0"/>
              <a:t>, Microsoft needed to support two new package managers (beyond </a:t>
            </a:r>
            <a:r>
              <a:rPr lang="en-US" sz="1800" dirty="0" err="1"/>
              <a:t>NuGet</a:t>
            </a:r>
            <a:r>
              <a:rPr lang="en-US" sz="1800" dirty="0"/>
              <a:t>). First, because </a:t>
            </a:r>
            <a:r>
              <a:rPr lang="en-US" sz="1800" dirty="0" err="1"/>
              <a:t>GruntJS</a:t>
            </a:r>
            <a:r>
              <a:rPr lang="en-US" sz="1800" dirty="0"/>
              <a:t> plugins are distributed as NPM packages, Microsoft added support for NPM packages.</a:t>
            </a:r>
            <a:endParaRPr lang="en-US" sz="1800" b="1" dirty="0"/>
          </a:p>
          <a:p>
            <a:pPr marL="457200" lvl="1" indent="0">
              <a:buNone/>
            </a:pPr>
            <a:endParaRPr lang="en-US" dirty="0"/>
          </a:p>
        </p:txBody>
      </p:sp>
      <p:sp>
        <p:nvSpPr>
          <p:cNvPr id="3" name="Title 2"/>
          <p:cNvSpPr>
            <a:spLocks noGrp="1"/>
          </p:cNvSpPr>
          <p:nvPr>
            <p:ph type="title"/>
          </p:nvPr>
        </p:nvSpPr>
        <p:spPr/>
        <p:txBody>
          <a:bodyPr/>
          <a:lstStyle/>
          <a:p>
            <a:r>
              <a:rPr lang="en-US" dirty="0" err="1"/>
              <a:t>GruntJS</a:t>
            </a:r>
            <a:r>
              <a:rPr lang="en-US" dirty="0"/>
              <a:t> and NPM Support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5660" y="1057276"/>
            <a:ext cx="8693624" cy="5589184"/>
          </a:xfrm>
        </p:spPr>
        <p:txBody>
          <a:bodyPr/>
          <a:lstStyle/>
          <a:p>
            <a:r>
              <a:rPr lang="en-US" dirty="0"/>
              <a:t>AngularJS is one of the most popular client-side frameworks for building Single Page Applications (SPAs). </a:t>
            </a:r>
          </a:p>
          <a:p>
            <a:endParaRPr lang="en-US" dirty="0"/>
          </a:p>
          <a:p>
            <a:endParaRPr lang="en-US" dirty="0"/>
          </a:p>
          <a:p>
            <a:endParaRPr lang="en-US" dirty="0"/>
          </a:p>
          <a:p>
            <a:endParaRPr lang="en-US" dirty="0"/>
          </a:p>
          <a:p>
            <a:endParaRPr lang="en-US" dirty="0"/>
          </a:p>
          <a:p>
            <a:endParaRPr lang="en-US" dirty="0"/>
          </a:p>
          <a:p>
            <a:endParaRPr lang="en-US" dirty="0"/>
          </a:p>
          <a:p>
            <a:r>
              <a:rPr lang="en-US" dirty="0"/>
              <a:t>Visual Studio includes templates for creating </a:t>
            </a:r>
            <a:r>
              <a:rPr lang="en-US" dirty="0" err="1"/>
              <a:t>AngularJS</a:t>
            </a:r>
            <a:r>
              <a:rPr lang="en-US" dirty="0"/>
              <a:t> modules, controllers, directives, and factories.</a:t>
            </a:r>
          </a:p>
        </p:txBody>
      </p:sp>
      <p:sp>
        <p:nvSpPr>
          <p:cNvPr id="3" name="Title 2"/>
          <p:cNvSpPr>
            <a:spLocks noGrp="1"/>
          </p:cNvSpPr>
          <p:nvPr>
            <p:ph type="title"/>
          </p:nvPr>
        </p:nvSpPr>
        <p:spPr/>
        <p:txBody>
          <a:bodyPr/>
          <a:lstStyle/>
          <a:p>
            <a:r>
              <a:rPr lang="en-US" dirty="0"/>
              <a:t>ASP.Net Core: New Features: Angular</a:t>
            </a:r>
          </a:p>
        </p:txBody>
      </p:sp>
      <p:pic>
        <p:nvPicPr>
          <p:cNvPr id="5" name="Picture 4">
            <a:extLst>
              <a:ext uri="{FF2B5EF4-FFF2-40B4-BE49-F238E27FC236}">
                <a16:creationId xmlns:a16="http://schemas.microsoft.com/office/drawing/2014/main" id="{ABBB6F8E-0A9A-43F5-A486-16802E2292F1}"/>
              </a:ext>
            </a:extLst>
          </p:cNvPr>
          <p:cNvPicPr>
            <a:picLocks noChangeAspect="1"/>
          </p:cNvPicPr>
          <p:nvPr/>
        </p:nvPicPr>
        <p:blipFill>
          <a:blip r:embed="rId3"/>
          <a:stretch>
            <a:fillRect/>
          </a:stretch>
        </p:blipFill>
        <p:spPr>
          <a:xfrm>
            <a:off x="371475" y="2082277"/>
            <a:ext cx="8248650" cy="229484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 </a:t>
            </a:r>
            <a:r>
              <a:rPr lang="en-US" b="1" dirty="0"/>
              <a:t>Dependency Injection</a:t>
            </a:r>
            <a:r>
              <a:rPr lang="en-US" dirty="0"/>
              <a:t> is a way to implement the </a:t>
            </a:r>
            <a:r>
              <a:rPr lang="en-US" b="1" dirty="0"/>
              <a:t>Dependency Inversion</a:t>
            </a:r>
            <a:r>
              <a:rPr lang="en-US" dirty="0"/>
              <a:t> Principle </a:t>
            </a:r>
          </a:p>
          <a:p>
            <a:r>
              <a:rPr lang="en-US" dirty="0"/>
              <a:t>Simply put, </a:t>
            </a:r>
            <a:r>
              <a:rPr lang="en-US" b="1" dirty="0"/>
              <a:t>Dependency Injection</a:t>
            </a:r>
            <a:r>
              <a:rPr lang="en-US" dirty="0"/>
              <a:t> is a design pattern that helps a class separate the logic of creating dependent objects</a:t>
            </a:r>
          </a:p>
          <a:p>
            <a:r>
              <a:rPr lang="en-US" dirty="0"/>
              <a:t>ASP.NET Core has built-in support for Dependency Injection and the Service Locator pattern. </a:t>
            </a:r>
          </a:p>
          <a:p>
            <a:r>
              <a:rPr lang="en-US" dirty="0"/>
              <a:t>This means that you no longer need to rely on third-party Dependency Injection frameworks such as </a:t>
            </a:r>
            <a:r>
              <a:rPr lang="en-US" dirty="0" err="1"/>
              <a:t>Ninject</a:t>
            </a:r>
            <a:r>
              <a:rPr lang="en-US" dirty="0"/>
              <a:t> or </a:t>
            </a:r>
            <a:r>
              <a:rPr lang="en-US" dirty="0" err="1"/>
              <a:t>AutoFac</a:t>
            </a:r>
            <a:r>
              <a:rPr lang="en-US" dirty="0"/>
              <a:t>.</a:t>
            </a:r>
          </a:p>
          <a:p>
            <a:endParaRPr lang="en-US" dirty="0"/>
          </a:p>
          <a:p>
            <a:r>
              <a:rPr lang="en-US" dirty="0"/>
              <a:t>For example, you have created an </a:t>
            </a:r>
            <a:r>
              <a:rPr lang="en-US" dirty="0" err="1"/>
              <a:t>IRepository</a:t>
            </a:r>
            <a:r>
              <a:rPr lang="en-US" dirty="0"/>
              <a:t> interface and an </a:t>
            </a:r>
            <a:r>
              <a:rPr lang="en-US" dirty="0" err="1"/>
              <a:t>EFRepository</a:t>
            </a:r>
            <a:r>
              <a:rPr lang="en-US" dirty="0"/>
              <a:t> class that implements that interface. </a:t>
            </a:r>
          </a:p>
          <a:p>
            <a:r>
              <a:rPr lang="en-US" dirty="0"/>
              <a:t>In that case, you can bind the </a:t>
            </a:r>
            <a:r>
              <a:rPr lang="en-US" dirty="0" err="1"/>
              <a:t>EFRepository</a:t>
            </a:r>
            <a:r>
              <a:rPr lang="en-US" dirty="0"/>
              <a:t> class to the </a:t>
            </a:r>
            <a:r>
              <a:rPr lang="en-US" dirty="0" err="1"/>
              <a:t>IRepository</a:t>
            </a:r>
            <a:r>
              <a:rPr lang="en-US" dirty="0"/>
              <a:t> interface in the ConfigureServices() method of the </a:t>
            </a:r>
            <a:r>
              <a:rPr lang="en-US" dirty="0" err="1"/>
              <a:t>Startup.cs</a:t>
            </a:r>
            <a:r>
              <a:rPr lang="en-US" dirty="0"/>
              <a:t> class like this:</a:t>
            </a:r>
          </a:p>
        </p:txBody>
      </p:sp>
      <p:sp>
        <p:nvSpPr>
          <p:cNvPr id="3" name="Title 2"/>
          <p:cNvSpPr>
            <a:spLocks noGrp="1"/>
          </p:cNvSpPr>
          <p:nvPr>
            <p:ph type="title"/>
          </p:nvPr>
        </p:nvSpPr>
        <p:spPr/>
        <p:txBody>
          <a:bodyPr/>
          <a:lstStyle/>
          <a:p>
            <a:r>
              <a:rPr lang="en-US" dirty="0"/>
              <a:t>Dependency Injection Framework</a:t>
            </a:r>
          </a:p>
        </p:txBody>
      </p:sp>
      <p:sp>
        <p:nvSpPr>
          <p:cNvPr id="4" name="TextBox 3"/>
          <p:cNvSpPr txBox="1"/>
          <p:nvPr/>
        </p:nvSpPr>
        <p:spPr>
          <a:xfrm>
            <a:off x="895255" y="5904552"/>
            <a:ext cx="7724633" cy="369332"/>
          </a:xfrm>
          <a:prstGeom prst="rect">
            <a:avLst/>
          </a:prstGeom>
          <a:noFill/>
          <a:ln>
            <a:solidFill>
              <a:schemeClr val="bg2">
                <a:lumMod val="10000"/>
              </a:schemeClr>
            </a:solidFill>
          </a:ln>
        </p:spPr>
        <p:txBody>
          <a:bodyPr wrap="square" rtlCol="0">
            <a:spAutoFit/>
          </a:bodyPr>
          <a:lstStyle/>
          <a:p>
            <a:r>
              <a:rPr lang="en-US" dirty="0" err="1">
                <a:solidFill>
                  <a:srgbClr val="000099"/>
                </a:solidFill>
                <a:latin typeface="Consolas"/>
              </a:rPr>
              <a:t>services.AddTransient</a:t>
            </a:r>
            <a:r>
              <a:rPr lang="en-US" dirty="0">
                <a:solidFill>
                  <a:srgbClr val="000099"/>
                </a:solidFill>
                <a:latin typeface="Consolas"/>
              </a:rPr>
              <a:t>&lt;</a:t>
            </a:r>
            <a:r>
              <a:rPr lang="en-US" dirty="0" err="1">
                <a:solidFill>
                  <a:srgbClr val="000099"/>
                </a:solidFill>
                <a:latin typeface="Consolas"/>
              </a:rPr>
              <a:t>IRepository</a:t>
            </a:r>
            <a:r>
              <a:rPr lang="en-US" dirty="0">
                <a:solidFill>
                  <a:srgbClr val="000099"/>
                </a:solidFill>
                <a:latin typeface="Consolas"/>
              </a:rPr>
              <a:t>, </a:t>
            </a:r>
            <a:r>
              <a:rPr lang="en-US" dirty="0" err="1">
                <a:solidFill>
                  <a:srgbClr val="000099"/>
                </a:solidFill>
                <a:latin typeface="Consolas"/>
              </a:rPr>
              <a:t>EFRepository</a:t>
            </a:r>
            <a:r>
              <a:rPr lang="en-US" dirty="0">
                <a:solidFill>
                  <a:srgbClr val="000099"/>
                </a:solidFill>
                <a:latin typeface="Consolas"/>
              </a:rPr>
              <a:t>&gt;();</a:t>
            </a:r>
            <a:endParaRPr lang="en-US" dirty="0">
              <a:solidFill>
                <a:srgbClr val="000099"/>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After you bind </a:t>
            </a:r>
            <a:r>
              <a:rPr lang="en-US" dirty="0" err="1"/>
              <a:t>EFRepository</a:t>
            </a:r>
            <a:r>
              <a:rPr lang="en-US" dirty="0"/>
              <a:t> and </a:t>
            </a:r>
            <a:r>
              <a:rPr lang="en-US" dirty="0" err="1"/>
              <a:t>IRepository</a:t>
            </a:r>
            <a:r>
              <a:rPr lang="en-US" dirty="0"/>
              <a:t> then you can use constructor dependency injection in your MVC controllers (and any other class) using code like this:</a:t>
            </a:r>
          </a:p>
          <a:p>
            <a:endParaRPr lang="en-US" dirty="0"/>
          </a:p>
          <a:p>
            <a:endParaRPr lang="en-US" dirty="0"/>
          </a:p>
          <a:p>
            <a:endParaRPr lang="en-US" dirty="0"/>
          </a:p>
          <a:p>
            <a:endParaRPr lang="en-US" dirty="0"/>
          </a:p>
          <a:p>
            <a:endParaRPr lang="en-US" dirty="0"/>
          </a:p>
          <a:p>
            <a:r>
              <a:rPr lang="en-US" dirty="0"/>
              <a:t>In the code above, the </a:t>
            </a:r>
            <a:r>
              <a:rPr lang="en-US" dirty="0" err="1"/>
              <a:t>IRepository</a:t>
            </a:r>
            <a:r>
              <a:rPr lang="en-US" dirty="0"/>
              <a:t> interface is passed to the constructor for the </a:t>
            </a:r>
            <a:r>
              <a:rPr lang="en-US" dirty="0" err="1"/>
              <a:t>ProductsController</a:t>
            </a:r>
            <a:r>
              <a:rPr lang="en-US" dirty="0"/>
              <a:t>. </a:t>
            </a:r>
          </a:p>
          <a:p>
            <a:r>
              <a:rPr lang="en-US" dirty="0"/>
              <a:t>The built-in ASP.NET Dependency Injection framework passes </a:t>
            </a:r>
            <a:r>
              <a:rPr lang="en-US" dirty="0" err="1"/>
              <a:t>EFRepository</a:t>
            </a:r>
            <a:r>
              <a:rPr lang="en-US" dirty="0"/>
              <a:t> to the </a:t>
            </a:r>
            <a:r>
              <a:rPr lang="en-US" dirty="0" err="1"/>
              <a:t>ProductsController</a:t>
            </a:r>
            <a:r>
              <a:rPr lang="en-US" dirty="0"/>
              <a:t> because </a:t>
            </a:r>
            <a:r>
              <a:rPr lang="en-US" dirty="0" err="1"/>
              <a:t>IRepository</a:t>
            </a:r>
            <a:r>
              <a:rPr lang="en-US" dirty="0"/>
              <a:t> was bound to </a:t>
            </a:r>
            <a:r>
              <a:rPr lang="en-US" dirty="0" err="1"/>
              <a:t>EFRepository</a:t>
            </a:r>
            <a:r>
              <a:rPr lang="en-US" dirty="0"/>
              <a:t>.</a:t>
            </a:r>
          </a:p>
        </p:txBody>
      </p:sp>
      <p:sp>
        <p:nvSpPr>
          <p:cNvPr id="3" name="Title 2"/>
          <p:cNvSpPr>
            <a:spLocks noGrp="1"/>
          </p:cNvSpPr>
          <p:nvPr>
            <p:ph type="title"/>
          </p:nvPr>
        </p:nvSpPr>
        <p:spPr/>
        <p:txBody>
          <a:bodyPr/>
          <a:lstStyle/>
          <a:p>
            <a:r>
              <a:rPr lang="en-US" dirty="0"/>
              <a:t>Dependency Injection Framework</a:t>
            </a:r>
          </a:p>
        </p:txBody>
      </p:sp>
      <p:sp>
        <p:nvSpPr>
          <p:cNvPr id="4" name="TextBox 3"/>
          <p:cNvSpPr txBox="1"/>
          <p:nvPr/>
        </p:nvSpPr>
        <p:spPr>
          <a:xfrm>
            <a:off x="859809" y="1992528"/>
            <a:ext cx="7724633" cy="2031325"/>
          </a:xfrm>
          <a:prstGeom prst="rect">
            <a:avLst/>
          </a:prstGeom>
          <a:noFill/>
          <a:ln>
            <a:solidFill>
              <a:schemeClr val="bg2">
                <a:lumMod val="10000"/>
              </a:schemeClr>
            </a:solidFill>
          </a:ln>
        </p:spPr>
        <p:txBody>
          <a:bodyPr wrap="square" rtlCol="0">
            <a:spAutoFit/>
          </a:bodyPr>
          <a:lstStyle/>
          <a:p>
            <a:r>
              <a:rPr lang="en-US" dirty="0">
                <a:solidFill>
                  <a:srgbClr val="000099"/>
                </a:solidFill>
                <a:latin typeface="Consolas"/>
              </a:rPr>
              <a:t>public class </a:t>
            </a:r>
            <a:r>
              <a:rPr lang="en-US" dirty="0" err="1">
                <a:solidFill>
                  <a:srgbClr val="000099"/>
                </a:solidFill>
                <a:latin typeface="Consolas"/>
              </a:rPr>
              <a:t>ProductsController</a:t>
            </a:r>
            <a:r>
              <a:rPr lang="en-US" dirty="0">
                <a:solidFill>
                  <a:srgbClr val="000099"/>
                </a:solidFill>
                <a:latin typeface="Consolas"/>
              </a:rPr>
              <a:t> : Controller{</a:t>
            </a:r>
          </a:p>
          <a:p>
            <a:r>
              <a:rPr lang="en-US" dirty="0">
                <a:solidFill>
                  <a:srgbClr val="000099"/>
                </a:solidFill>
                <a:latin typeface="Consolas"/>
              </a:rPr>
              <a:t>    private </a:t>
            </a:r>
            <a:r>
              <a:rPr lang="en-US" dirty="0" err="1">
                <a:solidFill>
                  <a:srgbClr val="000099"/>
                </a:solidFill>
                <a:latin typeface="Consolas"/>
              </a:rPr>
              <a:t>IRepository</a:t>
            </a:r>
            <a:r>
              <a:rPr lang="en-US" dirty="0">
                <a:solidFill>
                  <a:srgbClr val="000099"/>
                </a:solidFill>
                <a:latin typeface="Consolas"/>
              </a:rPr>
              <a:t> _repo;</a:t>
            </a:r>
          </a:p>
          <a:p>
            <a:r>
              <a:rPr lang="en-US" dirty="0">
                <a:solidFill>
                  <a:srgbClr val="000099"/>
                </a:solidFill>
                <a:latin typeface="Consolas"/>
              </a:rPr>
              <a:t> </a:t>
            </a:r>
          </a:p>
          <a:p>
            <a:r>
              <a:rPr lang="en-US" dirty="0">
                <a:solidFill>
                  <a:srgbClr val="000099"/>
                </a:solidFill>
                <a:latin typeface="Consolas"/>
              </a:rPr>
              <a:t>    public </a:t>
            </a:r>
            <a:r>
              <a:rPr lang="en-US" dirty="0" err="1">
                <a:solidFill>
                  <a:srgbClr val="000099"/>
                </a:solidFill>
                <a:latin typeface="Consolas"/>
              </a:rPr>
              <a:t>ProductsController</a:t>
            </a:r>
            <a:r>
              <a:rPr lang="en-US" dirty="0">
                <a:solidFill>
                  <a:srgbClr val="000099"/>
                </a:solidFill>
                <a:latin typeface="Consolas"/>
              </a:rPr>
              <a:t>(</a:t>
            </a:r>
            <a:r>
              <a:rPr lang="en-US" dirty="0" err="1">
                <a:solidFill>
                  <a:srgbClr val="000099"/>
                </a:solidFill>
                <a:latin typeface="Consolas"/>
              </a:rPr>
              <a:t>IRepository</a:t>
            </a:r>
            <a:r>
              <a:rPr lang="en-US" dirty="0">
                <a:solidFill>
                  <a:srgbClr val="000099"/>
                </a:solidFill>
                <a:latin typeface="Consolas"/>
              </a:rPr>
              <a:t> repo){</a:t>
            </a:r>
          </a:p>
          <a:p>
            <a:r>
              <a:rPr lang="en-US" dirty="0">
                <a:solidFill>
                  <a:srgbClr val="000099"/>
                </a:solidFill>
                <a:latin typeface="Consolas"/>
              </a:rPr>
              <a:t>        _repo = repo;</a:t>
            </a:r>
          </a:p>
          <a:p>
            <a:r>
              <a:rPr lang="en-US" dirty="0">
                <a:solidFill>
                  <a:srgbClr val="000099"/>
                </a:solidFill>
                <a:latin typeface="Consolas"/>
              </a:rPr>
              <a:t>    }</a:t>
            </a:r>
          </a:p>
          <a:p>
            <a:r>
              <a:rPr lang="en-US" dirty="0">
                <a:solidFill>
                  <a:srgbClr val="000099"/>
                </a:solidFill>
                <a:latin typeface="Consolas"/>
              </a:rPr>
              <a:t>}</a:t>
            </a:r>
            <a:endParaRPr lang="en-US" b="0" i="0" dirty="0">
              <a:solidFill>
                <a:srgbClr val="000099"/>
              </a:solidFill>
              <a:latin typeface="Consola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01544" y="1057276"/>
            <a:ext cx="4624092" cy="5589184"/>
          </a:xfrm>
        </p:spPr>
        <p:txBody>
          <a:bodyPr/>
          <a:lstStyle/>
          <a:p>
            <a:endParaRPr lang="en-US" dirty="0"/>
          </a:p>
          <a:p>
            <a:endParaRPr lang="en-US" dirty="0"/>
          </a:p>
          <a:p>
            <a:r>
              <a:rPr lang="en-US" dirty="0"/>
              <a:t>Lightweight, Open Secure Platform</a:t>
            </a:r>
          </a:p>
          <a:p>
            <a:r>
              <a:rPr lang="en-US" dirty="0"/>
              <a:t>Shipping container for the code</a:t>
            </a:r>
          </a:p>
          <a:p>
            <a:r>
              <a:rPr lang="en-US" dirty="0"/>
              <a:t>Simplify building, shipping, running apps</a:t>
            </a:r>
          </a:p>
          <a:p>
            <a:r>
              <a:rPr lang="en-US" dirty="0"/>
              <a:t>Runs natively on Windows server and Linux server</a:t>
            </a:r>
          </a:p>
          <a:p>
            <a:r>
              <a:rPr lang="en-US" dirty="0"/>
              <a:t>Runs on Windows or Mac Development Machine</a:t>
            </a:r>
          </a:p>
          <a:p>
            <a:endParaRPr lang="en-US" dirty="0"/>
          </a:p>
          <a:p>
            <a:r>
              <a:rPr lang="en-US" dirty="0"/>
              <a:t>Relies on images and containers</a:t>
            </a:r>
          </a:p>
          <a:p>
            <a:endParaRPr lang="en-US" dirty="0"/>
          </a:p>
        </p:txBody>
      </p:sp>
      <p:sp>
        <p:nvSpPr>
          <p:cNvPr id="3" name="Title 2"/>
          <p:cNvSpPr>
            <a:spLocks noGrp="1"/>
          </p:cNvSpPr>
          <p:nvPr>
            <p:ph type="title"/>
          </p:nvPr>
        </p:nvSpPr>
        <p:spPr/>
        <p:txBody>
          <a:bodyPr/>
          <a:lstStyle/>
          <a:p>
            <a:r>
              <a:rPr lang="en-US" dirty="0"/>
              <a:t>Docker Support</a:t>
            </a:r>
          </a:p>
        </p:txBody>
      </p:sp>
      <p:pic>
        <p:nvPicPr>
          <p:cNvPr id="4" name="Picture 3"/>
          <p:cNvPicPr>
            <a:picLocks noChangeAspect="1"/>
          </p:cNvPicPr>
          <p:nvPr/>
        </p:nvPicPr>
        <p:blipFill>
          <a:blip r:embed="rId2"/>
          <a:stretch>
            <a:fillRect/>
          </a:stretch>
        </p:blipFill>
        <p:spPr>
          <a:xfrm>
            <a:off x="460419" y="2286871"/>
            <a:ext cx="3570667" cy="2433580"/>
          </a:xfrm>
          <a:prstGeom prst="rect">
            <a:avLst/>
          </a:prstGeom>
        </p:spPr>
      </p:pic>
    </p:spTree>
    <p:extLst>
      <p:ext uri="{BB962C8B-B14F-4D97-AF65-F5344CB8AC3E}">
        <p14:creationId xmlns:p14="http://schemas.microsoft.com/office/powerpoint/2010/main" val="39711531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3FF"/>
        </a:solidFill>
        <a:effectLst/>
      </p:bgPr>
    </p:bg>
    <p:spTree>
      <p:nvGrpSpPr>
        <p:cNvPr id="1" name=""/>
        <p:cNvGrpSpPr/>
        <p:nvPr/>
      </p:nvGrpSpPr>
      <p:grpSpPr>
        <a:xfrm>
          <a:off x="0" y="0"/>
          <a:ext cx="0" cy="0"/>
          <a:chOff x="0" y="0"/>
          <a:chExt cx="0" cy="0"/>
        </a:xfrm>
      </p:grpSpPr>
      <p:sp>
        <p:nvSpPr>
          <p:cNvPr id="10242" name="Rectangle 5"/>
          <p:cNvSpPr txBox="1">
            <a:spLocks noChangeArrowheads="1"/>
          </p:cNvSpPr>
          <p:nvPr/>
        </p:nvSpPr>
        <p:spPr bwMode="gray">
          <a:xfrm>
            <a:off x="0" y="2830513"/>
            <a:ext cx="9144000" cy="600075"/>
          </a:xfrm>
          <a:prstGeom prst="rect">
            <a:avLst/>
          </a:prstGeom>
          <a:noFill/>
          <a:ln w="9525">
            <a:noFill/>
            <a:miter lim="800000"/>
            <a:headEnd/>
            <a:tailEnd/>
          </a:ln>
        </p:spPr>
        <p:txBody>
          <a:bodyPr lIns="0" rIns="0" anchor="ctr"/>
          <a:lstStyle/>
          <a:p>
            <a:pPr algn="ctr" defTabSz="914400" eaLnBrk="0" hangingPunct="0">
              <a:lnSpc>
                <a:spcPct val="95000"/>
              </a:lnSpc>
            </a:pPr>
            <a:r>
              <a:rPr lang="en-US" sz="6000" b="1">
                <a:solidFill>
                  <a:schemeClr val="tx2"/>
                </a:solidFill>
              </a:rPr>
              <a:t>THANK YOU!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What’s New With ASP.Net Core</a:t>
            </a:r>
          </a:p>
        </p:txBody>
      </p:sp>
      <p:graphicFrame>
        <p:nvGraphicFramePr>
          <p:cNvPr id="4" name="Table 3"/>
          <p:cNvGraphicFramePr>
            <a:graphicFrameLocks noGrp="1"/>
          </p:cNvGraphicFramePr>
          <p:nvPr>
            <p:extLst>
              <p:ext uri="{D42A27DB-BD31-4B8C-83A1-F6EECF244321}">
                <p14:modId xmlns:p14="http://schemas.microsoft.com/office/powerpoint/2010/main" val="3818448634"/>
              </p:ext>
            </p:extLst>
          </p:nvPr>
        </p:nvGraphicFramePr>
        <p:xfrm>
          <a:off x="391885" y="1339569"/>
          <a:ext cx="8369978" cy="5139690"/>
        </p:xfrm>
        <a:graphic>
          <a:graphicData uri="http://schemas.openxmlformats.org/drawingml/2006/table">
            <a:tbl>
              <a:tblPr/>
              <a:tblGrid>
                <a:gridCol w="1232518">
                  <a:extLst>
                    <a:ext uri="{9D8B030D-6E8A-4147-A177-3AD203B41FA5}">
                      <a16:colId xmlns:a16="http://schemas.microsoft.com/office/drawing/2014/main" val="20000"/>
                    </a:ext>
                  </a:extLst>
                </a:gridCol>
                <a:gridCol w="2019549">
                  <a:extLst>
                    <a:ext uri="{9D8B030D-6E8A-4147-A177-3AD203B41FA5}">
                      <a16:colId xmlns:a16="http://schemas.microsoft.com/office/drawing/2014/main" val="20001"/>
                    </a:ext>
                  </a:extLst>
                </a:gridCol>
                <a:gridCol w="5117911">
                  <a:extLst>
                    <a:ext uri="{9D8B030D-6E8A-4147-A177-3AD203B41FA5}">
                      <a16:colId xmlns:a16="http://schemas.microsoft.com/office/drawing/2014/main" val="20002"/>
                    </a:ext>
                  </a:extLst>
                </a:gridCol>
              </a:tblGrid>
              <a:tr h="190500">
                <a:tc>
                  <a:txBody>
                    <a:bodyPr/>
                    <a:lstStyle/>
                    <a:p>
                      <a:pPr algn="ctr" fontAlgn="t"/>
                      <a:r>
                        <a:rPr lang="en-US" sz="1600" b="1" i="0" u="none" strike="noStrike" dirty="0">
                          <a:solidFill>
                            <a:srgbClr val="000000"/>
                          </a:solidFill>
                          <a:latin typeface="Calibri"/>
                        </a:rPr>
                        <a:t>Period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lvl="0" algn="l" fontAlgn="t"/>
                      <a:r>
                        <a:rPr lang="en-US" sz="1600" b="1" i="0" u="none" strike="noStrike">
                          <a:solidFill>
                            <a:srgbClr val="000000"/>
                          </a:solidFill>
                          <a:latin typeface="Calibri"/>
                        </a:rPr>
                        <a:t>Technology</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lvl="0" algn="l" fontAlgn="t"/>
                      <a:r>
                        <a:rPr lang="en-US" sz="1600" b="1" i="0" u="none" strike="noStrike" dirty="0">
                          <a:solidFill>
                            <a:srgbClr val="000000"/>
                          </a:solidFill>
                          <a:latin typeface="Calibri"/>
                        </a:rPr>
                        <a:t>Features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381000">
                <a:tc>
                  <a:txBody>
                    <a:bodyPr/>
                    <a:lstStyle/>
                    <a:p>
                      <a:pPr algn="ctr" fontAlgn="t"/>
                      <a:r>
                        <a:rPr lang="en-US" sz="1600" b="0" i="0" u="none" strike="noStrike" dirty="0">
                          <a:solidFill>
                            <a:srgbClr val="000000"/>
                          </a:solidFill>
                          <a:latin typeface="Calibri"/>
                        </a:rPr>
                        <a:t>2016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l" fontAlgn="t"/>
                      <a:r>
                        <a:rPr lang="nl-NL" sz="1600" b="0" i="0" u="none" strike="noStrike" dirty="0">
                          <a:solidFill>
                            <a:srgbClr val="000000"/>
                          </a:solidFill>
                          <a:latin typeface="Calibri"/>
                        </a:rPr>
                        <a:t>ASP.Net CORE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457200" rtl="0" eaLnBrk="1" fontAlgn="t" latinLnBrk="0" hangingPunct="1">
                        <a:lnSpc>
                          <a:spcPct val="100000"/>
                        </a:lnSpc>
                        <a:spcBef>
                          <a:spcPts val="0"/>
                        </a:spcBef>
                        <a:spcAft>
                          <a:spcPts val="0"/>
                        </a:spcAft>
                        <a:buClrTx/>
                        <a:buSzTx/>
                        <a:buFont typeface="+mj-lt"/>
                        <a:buNone/>
                        <a:tabLst/>
                        <a:defRPr/>
                      </a:pPr>
                      <a:r>
                        <a:rPr lang="en-US" sz="1600" b="0" i="0" u="none" strike="noStrike" dirty="0">
                          <a:solidFill>
                            <a:srgbClr val="000000"/>
                          </a:solidFill>
                          <a:latin typeface="+mn-lt"/>
                        </a:rPr>
                        <a:t>It is a complete rewrite of platform</a:t>
                      </a:r>
                    </a:p>
                    <a:p>
                      <a:pPr marL="0" marR="0" lvl="0" indent="0" algn="l" defTabSz="457200" rtl="0" eaLnBrk="1" fontAlgn="t" latinLnBrk="0" hangingPunct="1">
                        <a:lnSpc>
                          <a:spcPct val="100000"/>
                        </a:lnSpc>
                        <a:spcBef>
                          <a:spcPts val="0"/>
                        </a:spcBef>
                        <a:spcAft>
                          <a:spcPts val="0"/>
                        </a:spcAft>
                        <a:buClrTx/>
                        <a:buSzTx/>
                        <a:buFont typeface="+mj-lt"/>
                        <a:buNone/>
                        <a:tabLst/>
                        <a:defRPr/>
                      </a:pPr>
                      <a:endParaRPr lang="en-US" sz="1600" b="0" i="0" u="none" strike="noStrike" dirty="0">
                        <a:solidFill>
                          <a:srgbClr val="000000"/>
                        </a:solidFill>
                        <a:latin typeface="+mn-lt"/>
                      </a:endParaRP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r>
                        <a:rPr lang="en-US" sz="1600" b="0" i="0" u="none" strike="noStrike" dirty="0">
                          <a:solidFill>
                            <a:srgbClr val="000000"/>
                          </a:solidFill>
                          <a:latin typeface="+mn-lt"/>
                        </a:rPr>
                        <a:t>The entire dependency on </a:t>
                      </a:r>
                      <a:r>
                        <a:rPr lang="en-US" sz="1600" b="0" i="0" u="none" strike="noStrike" dirty="0" err="1">
                          <a:solidFill>
                            <a:srgbClr val="000000"/>
                          </a:solidFill>
                          <a:latin typeface="+mn-lt"/>
                        </a:rPr>
                        <a:t>System.web</a:t>
                      </a:r>
                      <a:r>
                        <a:rPr lang="en-US" sz="1600" b="0" i="0" u="none" strike="noStrike" dirty="0">
                          <a:solidFill>
                            <a:srgbClr val="000000"/>
                          </a:solidFill>
                          <a:latin typeface="+mn-lt"/>
                        </a:rPr>
                        <a:t> has been done away with.</a:t>
                      </a: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endParaRPr lang="en-US" sz="1600" b="0" i="0" u="none" strike="noStrike" dirty="0">
                        <a:solidFill>
                          <a:srgbClr val="000000"/>
                        </a:solidFill>
                        <a:latin typeface="+mn-lt"/>
                      </a:endParaRP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r>
                        <a:rPr lang="en-US" sz="1600" b="0" i="0" u="none" strike="noStrike" dirty="0">
                          <a:solidFill>
                            <a:srgbClr val="000000"/>
                          </a:solidFill>
                          <a:latin typeface="+mn-lt"/>
                        </a:rPr>
                        <a:t>ASP.NET Core apps can run on Windows, OSX, and Linux</a:t>
                      </a: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endParaRPr lang="en-US" sz="1600" b="0" i="0" u="none" strike="noStrike" dirty="0">
                        <a:solidFill>
                          <a:srgbClr val="000000"/>
                        </a:solidFill>
                        <a:latin typeface="+mn-lt"/>
                      </a:endParaRP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r>
                        <a:rPr lang="en-US" sz="1600" b="0" i="0" u="none" strike="noStrike" dirty="0">
                          <a:solidFill>
                            <a:srgbClr val="000000"/>
                          </a:solidFill>
                          <a:latin typeface="+mn-lt"/>
                        </a:rPr>
                        <a:t>There has been major performance enhancement of applications where-in you may take</a:t>
                      </a:r>
                      <a:r>
                        <a:rPr lang="en-US" sz="1600" b="0" i="0" u="none" strike="noStrike" baseline="0" dirty="0">
                          <a:solidFill>
                            <a:srgbClr val="000000"/>
                          </a:solidFill>
                          <a:latin typeface="+mn-lt"/>
                        </a:rPr>
                        <a:t> only the components  that are need for your application, and not loading complete </a:t>
                      </a:r>
                      <a:r>
                        <a:rPr lang="en-US" sz="1600" b="0" i="0" u="none" strike="noStrike" baseline="0" dirty="0" err="1">
                          <a:solidFill>
                            <a:srgbClr val="000000"/>
                          </a:solidFill>
                          <a:latin typeface="+mn-lt"/>
                        </a:rPr>
                        <a:t>.Net</a:t>
                      </a:r>
                      <a:r>
                        <a:rPr lang="en-US" sz="1600" b="0" i="0" u="none" strike="noStrike" baseline="0" dirty="0">
                          <a:solidFill>
                            <a:srgbClr val="000000"/>
                          </a:solidFill>
                          <a:latin typeface="+mn-lt"/>
                        </a:rPr>
                        <a:t> Framework.</a:t>
                      </a:r>
                      <a:endParaRPr lang="en-US" sz="1600" b="0" i="0" u="none" strike="noStrike" dirty="0">
                        <a:solidFill>
                          <a:srgbClr val="000000"/>
                        </a:solidFill>
                        <a:latin typeface="+mn-lt"/>
                      </a:endParaRP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endParaRPr lang="en-US" sz="1600" b="0" i="0" u="none" strike="noStrike" dirty="0">
                        <a:solidFill>
                          <a:srgbClr val="000000"/>
                        </a:solidFill>
                        <a:latin typeface="+mn-lt"/>
                      </a:endParaRP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r>
                        <a:rPr lang="en-US" sz="1600" b="0" i="0" u="none" strike="noStrike" dirty="0">
                          <a:solidFill>
                            <a:srgbClr val="000000"/>
                          </a:solidFill>
                          <a:latin typeface="+mn-lt"/>
                        </a:rPr>
                        <a:t>Multiple deployment</a:t>
                      </a: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endParaRPr lang="en-US" sz="1600" b="0" i="0" u="none" strike="noStrike" dirty="0">
                        <a:solidFill>
                          <a:srgbClr val="000000"/>
                        </a:solidFill>
                        <a:latin typeface="+mn-lt"/>
                      </a:endParaRPr>
                    </a:p>
                    <a:p>
                      <a:pPr marL="800100" marR="0" lvl="1" indent="-342900" algn="l" defTabSz="4572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600" b="0" i="0" u="none" strike="noStrike" dirty="0">
                          <a:solidFill>
                            <a:srgbClr val="000000"/>
                          </a:solidFill>
                          <a:latin typeface="+mn-lt"/>
                        </a:rPr>
                        <a:t>Supports Cloud, IIS,</a:t>
                      </a:r>
                      <a:r>
                        <a:rPr lang="en-US" sz="1600" b="0" i="0" u="none" strike="noStrike" baseline="0" dirty="0">
                          <a:solidFill>
                            <a:srgbClr val="000000"/>
                          </a:solidFill>
                          <a:latin typeface="+mn-lt"/>
                        </a:rPr>
                        <a:t> Self-Hosting</a:t>
                      </a: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endParaRPr lang="en-US" sz="1600" b="0" i="0" u="none" strike="noStrike" dirty="0">
                        <a:solidFill>
                          <a:srgbClr val="000000"/>
                        </a:solidFill>
                        <a:latin typeface="+mn-lt"/>
                      </a:endParaRP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r>
                        <a:rPr lang="en-US" sz="1600" b="0" i="0" u="none" strike="noStrike" dirty="0">
                          <a:solidFill>
                            <a:srgbClr val="000000"/>
                          </a:solidFill>
                          <a:latin typeface="+mn-lt"/>
                        </a:rPr>
                        <a:t>Tag Helpers have been introduced. </a:t>
                      </a:r>
                      <a:br>
                        <a:rPr lang="en-US" sz="1600" b="0" i="0" u="none" strike="noStrike" dirty="0">
                          <a:solidFill>
                            <a:srgbClr val="000000"/>
                          </a:solidFill>
                          <a:latin typeface="+mn-lt"/>
                        </a:rPr>
                      </a:br>
                      <a:r>
                        <a:rPr lang="en-US" sz="1600" b="0" i="0" u="none" strike="noStrike" dirty="0">
                          <a:solidFill>
                            <a:srgbClr val="000000"/>
                          </a:solidFill>
                          <a:latin typeface="+mn-lt"/>
                        </a:rPr>
                        <a:t>Tag Helpers are a better alternative to using traditional MVC helpers.</a:t>
                      </a:r>
                    </a:p>
                    <a:p>
                      <a:pPr marL="0" marR="0" lvl="0" indent="0" algn="l" defTabSz="457200" rtl="0" eaLnBrk="1" fontAlgn="t" latinLnBrk="0" hangingPunct="1">
                        <a:lnSpc>
                          <a:spcPct val="100000"/>
                        </a:lnSpc>
                        <a:spcBef>
                          <a:spcPts val="0"/>
                        </a:spcBef>
                        <a:spcAft>
                          <a:spcPts val="0"/>
                        </a:spcAft>
                        <a:buClrTx/>
                        <a:buSzTx/>
                        <a:buFontTx/>
                        <a:buChar char="-"/>
                        <a:tabLst/>
                        <a:defRPr/>
                      </a:pPr>
                      <a:endParaRPr lang="en-US" sz="1600" b="0" i="0" u="none" strike="noStrike" dirty="0">
                        <a:solidFill>
                          <a:srgbClr val="000000"/>
                        </a:solidFill>
                        <a:latin typeface="Calibri"/>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573998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solidFill>
                  <a:srgbClr val="000099"/>
                </a:solidFill>
              </a:rPr>
              <a:t>Key Features</a:t>
            </a:r>
          </a:p>
          <a:p>
            <a:pPr marL="800100" lvl="1" indent="-342900">
              <a:buFont typeface="+mj-lt"/>
              <a:buAutoNum type="arabicPeriod"/>
            </a:pPr>
            <a:r>
              <a:rPr lang="en-US" sz="1800" dirty="0">
                <a:solidFill>
                  <a:srgbClr val="000099"/>
                </a:solidFill>
              </a:rPr>
              <a:t>Open Source</a:t>
            </a:r>
          </a:p>
          <a:p>
            <a:pPr marL="1200150" lvl="2" indent="-342900" algn="just"/>
            <a:r>
              <a:rPr lang="en-US" sz="1600" dirty="0"/>
              <a:t>All sources for ASP.NET Core packages can be found at their GitHub site. </a:t>
            </a:r>
          </a:p>
          <a:p>
            <a:pPr marL="800100" lvl="1" indent="-342900">
              <a:buFont typeface="+mj-lt"/>
              <a:buAutoNum type="arabicPeriod"/>
            </a:pPr>
            <a:r>
              <a:rPr lang="en-US" sz="1800" dirty="0">
                <a:solidFill>
                  <a:srgbClr val="000099"/>
                </a:solidFill>
              </a:rPr>
              <a:t>Modularity</a:t>
            </a:r>
          </a:p>
          <a:p>
            <a:pPr marL="1200150" lvl="2" indent="-342900" algn="just"/>
            <a:r>
              <a:rPr lang="en-US" sz="1600" dirty="0"/>
              <a:t>Developers have the option to download only the required packages using </a:t>
            </a:r>
            <a:r>
              <a:rPr lang="en-US" sz="1600" dirty="0" err="1"/>
              <a:t>NuGet</a:t>
            </a:r>
            <a:r>
              <a:rPr lang="en-US" sz="1600" dirty="0"/>
              <a:t> Package Manager</a:t>
            </a:r>
          </a:p>
          <a:p>
            <a:pPr marL="800100" lvl="1" indent="-342900">
              <a:buFont typeface="+mj-lt"/>
              <a:buAutoNum type="arabicPeriod"/>
            </a:pPr>
            <a:r>
              <a:rPr lang="en-US" sz="1800" dirty="0">
                <a:solidFill>
                  <a:srgbClr val="000099"/>
                </a:solidFill>
              </a:rPr>
              <a:t>Unified MVC and WEB.API</a:t>
            </a:r>
          </a:p>
          <a:p>
            <a:pPr marL="1200150" lvl="2" indent="-342900" algn="just"/>
            <a:r>
              <a:rPr lang="en-US" sz="1600" dirty="0"/>
              <a:t>We have a single set of objects within a single namespace (currently </a:t>
            </a:r>
            <a:r>
              <a:rPr lang="en-US" sz="1600" dirty="0" err="1"/>
              <a:t>Microsoft.AspNet.Mvc</a:t>
            </a:r>
            <a:r>
              <a:rPr lang="en-US" sz="1600" dirty="0"/>
              <a:t>). Earlier version used to refer to framework: </a:t>
            </a:r>
            <a:r>
              <a:rPr lang="en-US" sz="1600" dirty="0" err="1"/>
              <a:t>System.Web.Mvc</a:t>
            </a:r>
            <a:r>
              <a:rPr lang="en-US" sz="1600" dirty="0"/>
              <a:t> and </a:t>
            </a:r>
            <a:r>
              <a:rPr lang="en-US" sz="1600" dirty="0" err="1"/>
              <a:t>System.Web.Http</a:t>
            </a:r>
            <a:r>
              <a:rPr lang="en-US" sz="1600" dirty="0"/>
              <a:t> /</a:t>
            </a:r>
            <a:r>
              <a:rPr lang="en-US" sz="1600" dirty="0" err="1"/>
              <a:t>System.Net.Http</a:t>
            </a:r>
            <a:r>
              <a:rPr lang="en-US" sz="1600" dirty="0"/>
              <a:t>,</a:t>
            </a:r>
          </a:p>
          <a:p>
            <a:pPr marL="800100" lvl="1" indent="-342900">
              <a:buFont typeface="+mj-lt"/>
              <a:buAutoNum type="arabicPeriod"/>
            </a:pPr>
            <a:r>
              <a:rPr lang="en-US" sz="1800" dirty="0">
                <a:solidFill>
                  <a:srgbClr val="000099"/>
                </a:solidFill>
              </a:rPr>
              <a:t>Dependency Injection and Middleware</a:t>
            </a:r>
          </a:p>
          <a:p>
            <a:pPr marL="1200150" lvl="2" indent="-342900" algn="just"/>
            <a:r>
              <a:rPr lang="en-US" sz="1600" dirty="0"/>
              <a:t>Dependency injection is integrated into the framework.  It has always been available as an add-on to ASP.NET development by using Microsoft’s own Unity library or a third party library such as </a:t>
            </a:r>
            <a:r>
              <a:rPr lang="en-US" sz="1600" dirty="0" err="1"/>
              <a:t>Autofac</a:t>
            </a:r>
            <a:r>
              <a:rPr lang="en-US" sz="1600" dirty="0"/>
              <a:t> or </a:t>
            </a:r>
            <a:r>
              <a:rPr lang="en-US" sz="1600" dirty="0" err="1"/>
              <a:t>Ninject</a:t>
            </a:r>
            <a:r>
              <a:rPr lang="en-US" sz="1600" dirty="0"/>
              <a:t>.</a:t>
            </a:r>
          </a:p>
          <a:p>
            <a:pPr marL="800100" lvl="1" indent="-342900">
              <a:buFont typeface="+mj-lt"/>
              <a:buAutoNum type="arabicPeriod"/>
            </a:pPr>
            <a:r>
              <a:rPr lang="en-US" sz="1800" dirty="0">
                <a:solidFill>
                  <a:srgbClr val="000099"/>
                </a:solidFill>
              </a:rPr>
              <a:t>Cross Platform</a:t>
            </a:r>
          </a:p>
          <a:p>
            <a:pPr marL="800100" lvl="1" indent="-342900">
              <a:buFont typeface="+mj-lt"/>
              <a:buAutoNum type="arabicPeriod"/>
            </a:pPr>
            <a:endParaRPr lang="en-US" dirty="0"/>
          </a:p>
          <a:p>
            <a:endParaRPr lang="en-US" dirty="0"/>
          </a:p>
        </p:txBody>
      </p:sp>
      <p:sp>
        <p:nvSpPr>
          <p:cNvPr id="3" name="Title 2"/>
          <p:cNvSpPr>
            <a:spLocks noGrp="1"/>
          </p:cNvSpPr>
          <p:nvPr>
            <p:ph type="title"/>
          </p:nvPr>
        </p:nvSpPr>
        <p:spPr/>
        <p:txBody>
          <a:bodyPr/>
          <a:lstStyle/>
          <a:p>
            <a:r>
              <a:rPr lang="en-US" dirty="0"/>
              <a:t>Key Features Of ASP.Net Core</a:t>
            </a:r>
          </a:p>
        </p:txBody>
      </p:sp>
    </p:spTree>
    <p:extLst>
      <p:ext uri="{BB962C8B-B14F-4D97-AF65-F5344CB8AC3E}">
        <p14:creationId xmlns:p14="http://schemas.microsoft.com/office/powerpoint/2010/main" val="3070708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0669FE-BB0E-46CE-9636-33A90469E348}"/>
              </a:ext>
            </a:extLst>
          </p:cNvPr>
          <p:cNvSpPr>
            <a:spLocks noGrp="1"/>
          </p:cNvSpPr>
          <p:nvPr>
            <p:ph idx="1"/>
          </p:nvPr>
        </p:nvSpPr>
        <p:spPr>
          <a:xfrm>
            <a:off x="245659" y="1057276"/>
            <a:ext cx="8693624" cy="5589184"/>
          </a:xfrm>
        </p:spPr>
        <p:txBody>
          <a:bodyPr/>
          <a:lstStyle/>
          <a:p>
            <a:r>
              <a:rPr lang="en-US" dirty="0"/>
              <a:t>.NET Core supports four cross-platform scenarios:</a:t>
            </a:r>
          </a:p>
          <a:p>
            <a:pPr lvl="1">
              <a:buFont typeface="Arial" panose="020B0604020202020204" pitchFamily="34" charset="0"/>
              <a:buChar char="•"/>
            </a:pPr>
            <a:r>
              <a:rPr lang="en-US" sz="1800" dirty="0"/>
              <a:t>ASP.NET Core web apps</a:t>
            </a:r>
          </a:p>
          <a:p>
            <a:pPr lvl="1">
              <a:buFont typeface="Arial" panose="020B0604020202020204" pitchFamily="34" charset="0"/>
              <a:buChar char="•"/>
            </a:pPr>
            <a:r>
              <a:rPr lang="en-US" sz="1800" dirty="0"/>
              <a:t>Command-line apps</a:t>
            </a:r>
          </a:p>
          <a:p>
            <a:pPr lvl="1">
              <a:buFont typeface="Arial" panose="020B0604020202020204" pitchFamily="34" charset="0"/>
              <a:buChar char="•"/>
            </a:pPr>
            <a:r>
              <a:rPr lang="en-US" sz="1800" dirty="0"/>
              <a:t>Libraries and </a:t>
            </a:r>
          </a:p>
          <a:p>
            <a:pPr lvl="1">
              <a:buFont typeface="Arial" panose="020B0604020202020204" pitchFamily="34" charset="0"/>
              <a:buChar char="•"/>
            </a:pPr>
            <a:r>
              <a:rPr lang="en-US" sz="1800" dirty="0"/>
              <a:t>Universal Windows Platform apps (formerly Windows Store apps and Metro-style apps)  that </a:t>
            </a:r>
            <a:r>
              <a:rPr lang="en-US" dirty="0"/>
              <a:t>can be used across all compatible MS Windows devices</a:t>
            </a:r>
          </a:p>
          <a:p>
            <a:pPr>
              <a:buFont typeface="Arial" panose="020B0604020202020204" pitchFamily="34" charset="0"/>
              <a:buChar char="•"/>
            </a:pPr>
            <a:endParaRPr lang="en-US" dirty="0"/>
          </a:p>
          <a:p>
            <a:pPr>
              <a:buFont typeface="Arial" panose="020B0604020202020204" pitchFamily="34" charset="0"/>
              <a:buChar char="•"/>
            </a:pPr>
            <a:r>
              <a:rPr lang="en-US" dirty="0"/>
              <a:t>.NET Core implements Windows Forms, Windows Presentation Foundation (WPF) and </a:t>
            </a:r>
            <a:r>
              <a:rPr lang="en-US" dirty="0" err="1"/>
              <a:t>and</a:t>
            </a:r>
            <a:r>
              <a:rPr lang="en-US" dirty="0"/>
              <a:t> Universal Windows Platform (UWP) on Windows</a:t>
            </a:r>
          </a:p>
          <a:p>
            <a:pPr>
              <a:buFont typeface="Arial" panose="020B0604020202020204" pitchFamily="34" charset="0"/>
              <a:buChar char="•"/>
            </a:pPr>
            <a:endParaRPr lang="en-US" dirty="0"/>
          </a:p>
          <a:p>
            <a:pPr>
              <a:buFont typeface="Arial" panose="020B0604020202020204" pitchFamily="34" charset="0"/>
              <a:buChar char="•"/>
            </a:pPr>
            <a:r>
              <a:rPr lang="en-US" dirty="0"/>
              <a:t>.NET Core supports use of NuGet packages. Unlike .NET Framework, which is serviced using Windows Update, .NET Core relies on its package manager to receive updates</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585A5197-D623-4F0F-A904-4394941591C6}"/>
              </a:ext>
            </a:extLst>
          </p:cNvPr>
          <p:cNvSpPr>
            <a:spLocks noGrp="1"/>
          </p:cNvSpPr>
          <p:nvPr>
            <p:ph type="title"/>
          </p:nvPr>
        </p:nvSpPr>
        <p:spPr/>
        <p:txBody>
          <a:bodyPr/>
          <a:lstStyle/>
          <a:p>
            <a:r>
              <a:rPr lang="en-US" dirty="0"/>
              <a:t>.Net Core Support For Other Technologies</a:t>
            </a:r>
            <a:endParaRPr lang="en-IN" dirty="0"/>
          </a:p>
        </p:txBody>
      </p:sp>
    </p:spTree>
    <p:extLst>
      <p:ext uri="{BB962C8B-B14F-4D97-AF65-F5344CB8AC3E}">
        <p14:creationId xmlns:p14="http://schemas.microsoft.com/office/powerpoint/2010/main" val="2408274981"/>
      </p:ext>
    </p:extLst>
  </p:cSld>
  <p:clrMapOvr>
    <a:masterClrMapping/>
  </p:clrMapOvr>
</p:sld>
</file>

<file path=ppt/theme/theme1.xml><?xml version="1.0" encoding="utf-8"?>
<a:theme xmlns:a="http://schemas.openxmlformats.org/drawingml/2006/main" name="Slideshop_Done Deal">
  <a:themeElements>
    <a:clrScheme name="Brugerdefineret 6">
      <a:dk1>
        <a:srgbClr val="FFFCF9"/>
      </a:dk1>
      <a:lt1>
        <a:sysClr val="window" lastClr="FFFFFF"/>
      </a:lt1>
      <a:dk2>
        <a:srgbClr val="D7D8D9"/>
      </a:dk2>
      <a:lt2>
        <a:srgbClr val="FFFFFF"/>
      </a:lt2>
      <a:accent1>
        <a:srgbClr val="E6E6E6"/>
      </a:accent1>
      <a:accent2>
        <a:srgbClr val="F9AF18"/>
      </a:accent2>
      <a:accent3>
        <a:srgbClr val="78C5DD"/>
      </a:accent3>
      <a:accent4>
        <a:srgbClr val="0081BE"/>
      </a:accent4>
      <a:accent5>
        <a:srgbClr val="FAB900"/>
      </a:accent5>
      <a:accent6>
        <a:srgbClr val="E7711C"/>
      </a:accent6>
      <a:hlink>
        <a:srgbClr val="7EB220"/>
      </a:hlink>
      <a:folHlink>
        <a:srgbClr val="7EB22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76E7517-0EE9-49CF-990D-9186DC27E5B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31855</TotalTime>
  <Words>5132</Words>
  <Application>Microsoft Office PowerPoint</Application>
  <PresentationFormat>On-screen Show (4:3)</PresentationFormat>
  <Paragraphs>603</Paragraphs>
  <Slides>66</Slides>
  <Notes>22</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66</vt:i4>
      </vt:variant>
    </vt:vector>
  </HeadingPairs>
  <TitlesOfParts>
    <vt:vector size="79" baseType="lpstr">
      <vt:lpstr>Arial</vt:lpstr>
      <vt:lpstr>Arial Narrow</vt:lpstr>
      <vt:lpstr>Calibri</vt:lpstr>
      <vt:lpstr>Consolas</vt:lpstr>
      <vt:lpstr>inherit</vt:lpstr>
      <vt:lpstr>Lucida Sans Unicode</vt:lpstr>
      <vt:lpstr>PT Serif</vt:lpstr>
      <vt:lpstr>Segoe UI</vt:lpstr>
      <vt:lpstr>Verdana</vt:lpstr>
      <vt:lpstr>Wingdings</vt:lpstr>
      <vt:lpstr>Slideshop_Done Deal</vt:lpstr>
      <vt:lpstr>Document</vt:lpstr>
      <vt:lpstr>Microsoft Word Document</vt:lpstr>
      <vt:lpstr>PowerPoint Presentation</vt:lpstr>
      <vt:lpstr>Introduction</vt:lpstr>
      <vt:lpstr>Evolution of .NET Core</vt:lpstr>
      <vt:lpstr>ASP.Net Stack version 4.0 or Earlier</vt:lpstr>
      <vt:lpstr>Problems with .Net Architecture</vt:lpstr>
      <vt:lpstr>.Net</vt:lpstr>
      <vt:lpstr>What’s New With ASP.Net Core</vt:lpstr>
      <vt:lpstr>Key Features Of ASP.Net Core</vt:lpstr>
      <vt:lpstr>.Net Core Support For Other Technologies</vt:lpstr>
      <vt:lpstr>ASP.Net 5.0</vt:lpstr>
      <vt:lpstr>ASP.Net 6.0</vt:lpstr>
      <vt:lpstr>Architecture (.Net Framework vs .Net Core)</vt:lpstr>
      <vt:lpstr>CORE Common Language Runtime</vt:lpstr>
      <vt:lpstr>Architecture: Common Language Infrastructure (CLI)</vt:lpstr>
      <vt:lpstr>CORE Common Language Runtime</vt:lpstr>
      <vt:lpstr>How .Net Core works?</vt:lpstr>
      <vt:lpstr>Knowledge check</vt:lpstr>
      <vt:lpstr>Knowledge Check</vt:lpstr>
      <vt:lpstr>Overview of ASP.NET and ASP.NET Core</vt:lpstr>
      <vt:lpstr>Client-Side Web Technologies</vt:lpstr>
      <vt:lpstr>Hosting</vt:lpstr>
      <vt:lpstr>Hosting</vt:lpstr>
      <vt:lpstr>Hosting</vt:lpstr>
      <vt:lpstr>.Net Core vs .Net Framework</vt:lpstr>
      <vt:lpstr>.Net Core vs .Net Framework</vt:lpstr>
      <vt:lpstr>MVC Architecture</vt:lpstr>
      <vt:lpstr>MVC Architecture</vt:lpstr>
      <vt:lpstr>Types Of Applications</vt:lpstr>
      <vt:lpstr>Types Of Applications</vt:lpstr>
      <vt:lpstr>Shared Framework</vt:lpstr>
      <vt:lpstr>Folder Structure</vt:lpstr>
      <vt:lpstr>Folder Structure</vt:lpstr>
      <vt:lpstr>Demo: HelloWorld!!</vt:lpstr>
      <vt:lpstr>Middleware in ASP.Net Core</vt:lpstr>
      <vt:lpstr>Middleware in ASP.Net Core</vt:lpstr>
      <vt:lpstr>Middleware</vt:lpstr>
      <vt:lpstr>Middleware</vt:lpstr>
      <vt:lpstr>Middleware</vt:lpstr>
      <vt:lpstr>Middleware</vt:lpstr>
      <vt:lpstr>Middleware</vt:lpstr>
      <vt:lpstr>Middleware</vt:lpstr>
      <vt:lpstr>Knowledge check</vt:lpstr>
      <vt:lpstr>Middleware</vt:lpstr>
      <vt:lpstr>What is Kestrel</vt:lpstr>
      <vt:lpstr>What is Kestrel</vt:lpstr>
      <vt:lpstr>HttpPlatformHandler</vt:lpstr>
      <vt:lpstr>Why Kestrel and IIS?</vt:lpstr>
      <vt:lpstr>Hosting Model</vt:lpstr>
      <vt:lpstr>Hosting Model</vt:lpstr>
      <vt:lpstr>Demo: Hosting Model</vt:lpstr>
      <vt:lpstr>Knowledge check</vt:lpstr>
      <vt:lpstr>Configure nuget</vt:lpstr>
      <vt:lpstr>Configure nuget</vt:lpstr>
      <vt:lpstr>Demo: MVC Application</vt:lpstr>
      <vt:lpstr>New Features: Tag Helper</vt:lpstr>
      <vt:lpstr>New Features: Tag Helper</vt:lpstr>
      <vt:lpstr>New Features: View Components</vt:lpstr>
      <vt:lpstr>New Features: View Components</vt:lpstr>
      <vt:lpstr>New Features: View Components</vt:lpstr>
      <vt:lpstr>ASP.Net Core: New Features</vt:lpstr>
      <vt:lpstr>GruntJS and NPM Support</vt:lpstr>
      <vt:lpstr>ASP.Net Core: New Features: Angular</vt:lpstr>
      <vt:lpstr>Dependency Injection Framework</vt:lpstr>
      <vt:lpstr>Dependency Injection Framework</vt:lpstr>
      <vt:lpstr>Docker Support</vt:lpstr>
      <vt:lpstr>PowerPoint Presentation</vt:lpstr>
    </vt:vector>
  </TitlesOfParts>
  <Company>Siemens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ic010600</dc:creator>
  <cp:keywords/>
  <dc:description/>
  <cp:lastModifiedBy>Munish Arora</cp:lastModifiedBy>
  <cp:revision>882</cp:revision>
  <dcterms:created xsi:type="dcterms:W3CDTF">2012-05-21T11:56:42Z</dcterms:created>
  <dcterms:modified xsi:type="dcterms:W3CDTF">2022-05-02T06:49:13Z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TC018754869991</vt:lpwstr>
  </property>
</Properties>
</file>